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75"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70951563940486"/>
          <c:y val="0.118645675877521"/>
          <c:w val="0.906483312509124"/>
          <c:h val="0.772894858730894"/>
        </c:manualLayout>
      </c:layout>
      <c:lineChart>
        <c:grouping val="standard"/>
        <c:varyColors val="0"/>
        <c:ser>
          <c:idx val="0"/>
          <c:order val="0"/>
          <c:tx>
            <c:strRef>
              <c:f>Sheet1!$B$1</c:f>
              <c:strCache>
                <c:ptCount val="1"/>
                <c:pt idx="0">
                  <c:v>plan</c:v>
                </c:pt>
              </c:strCache>
            </c:strRef>
          </c:tx>
          <c:spPr>
            <a:ln w="28575" cap="rnd">
              <a:solidFill>
                <a:schemeClr val="accent1"/>
              </a:solidFill>
              <a:round/>
            </a:ln>
            <a:effectLst/>
          </c:spPr>
          <c:marker>
            <c:symbol val="none"/>
          </c:marker>
          <c:dLbls>
            <c:delete val="1"/>
          </c:dLbls>
          <c:cat>
            <c:numRef>
              <c:f>Sheet1!$A$2:$A$10</c:f>
              <c:numCache>
                <c:formatCode>General</c:formatCode>
                <c:ptCount val="9"/>
                <c:pt idx="0">
                  <c:v>4.3</c:v>
                </c:pt>
                <c:pt idx="1">
                  <c:v>4.9</c:v>
                </c:pt>
                <c:pt idx="2">
                  <c:v>4.17</c:v>
                </c:pt>
                <c:pt idx="3">
                  <c:v>4.24</c:v>
                </c:pt>
                <c:pt idx="4">
                  <c:v>5.1</c:v>
                </c:pt>
                <c:pt idx="5">
                  <c:v>5.8</c:v>
                </c:pt>
                <c:pt idx="6">
                  <c:v>5.15</c:v>
                </c:pt>
                <c:pt idx="7">
                  <c:v>5.22</c:v>
                </c:pt>
                <c:pt idx="8">
                  <c:v>5.29</c:v>
                </c:pt>
              </c:numCache>
            </c:numRef>
          </c:cat>
          <c:val>
            <c:numRef>
              <c:f>Sheet1!$B$2:$B$10</c:f>
              <c:numCache>
                <c:formatCode>General</c:formatCode>
                <c:ptCount val="9"/>
                <c:pt idx="0">
                  <c:v>0</c:v>
                </c:pt>
                <c:pt idx="1" c:formatCode="0%">
                  <c:v>0.15</c:v>
                </c:pt>
                <c:pt idx="2" c:formatCode="0%">
                  <c:v>0.3</c:v>
                </c:pt>
                <c:pt idx="3" c:formatCode="0%">
                  <c:v>0.45</c:v>
                </c:pt>
                <c:pt idx="4" c:formatCode="0%">
                  <c:v>0.6</c:v>
                </c:pt>
                <c:pt idx="5" c:formatCode="0%">
                  <c:v>0.6</c:v>
                </c:pt>
                <c:pt idx="6" c:formatCode="0%">
                  <c:v>0.75</c:v>
                </c:pt>
                <c:pt idx="7" c:formatCode="0%">
                  <c:v>0.9</c:v>
                </c:pt>
                <c:pt idx="8" c:formatCode="0%">
                  <c:v>1</c:v>
                </c:pt>
              </c:numCache>
            </c:numRef>
          </c:val>
          <c:smooth val="0"/>
        </c:ser>
        <c:ser>
          <c:idx val="1"/>
          <c:order val="1"/>
          <c:tx>
            <c:strRef>
              <c:f>Sheet1!$C$1</c:f>
              <c:strCache>
                <c:ptCount val="1"/>
                <c:pt idx="0">
                  <c:v>actual</c:v>
                </c:pt>
              </c:strCache>
            </c:strRef>
          </c:tx>
          <c:spPr>
            <a:ln w="28575" cap="rnd">
              <a:solidFill>
                <a:schemeClr val="accent2"/>
              </a:solidFill>
              <a:round/>
            </a:ln>
            <a:effectLst/>
          </c:spPr>
          <c:marker>
            <c:symbol val="none"/>
          </c:marker>
          <c:dLbls>
            <c:delete val="1"/>
          </c:dLbls>
          <c:cat>
            <c:numRef>
              <c:f>Sheet1!$A$2:$A$10</c:f>
              <c:numCache>
                <c:formatCode>General</c:formatCode>
                <c:ptCount val="9"/>
                <c:pt idx="0">
                  <c:v>4.3</c:v>
                </c:pt>
                <c:pt idx="1">
                  <c:v>4.9</c:v>
                </c:pt>
                <c:pt idx="2">
                  <c:v>4.17</c:v>
                </c:pt>
                <c:pt idx="3">
                  <c:v>4.24</c:v>
                </c:pt>
                <c:pt idx="4">
                  <c:v>5.1</c:v>
                </c:pt>
                <c:pt idx="5">
                  <c:v>5.8</c:v>
                </c:pt>
                <c:pt idx="6">
                  <c:v>5.15</c:v>
                </c:pt>
                <c:pt idx="7">
                  <c:v>5.22</c:v>
                </c:pt>
                <c:pt idx="8">
                  <c:v>5.29</c:v>
                </c:pt>
              </c:numCache>
            </c:numRef>
          </c:cat>
          <c:val>
            <c:numRef>
              <c:f>Sheet1!$C$2:$C$10</c:f>
              <c:numCache>
                <c:formatCode>General</c:formatCode>
                <c:ptCount val="9"/>
                <c:pt idx="0">
                  <c:v>0</c:v>
                </c:pt>
                <c:pt idx="1" c:formatCode="0%">
                  <c:v>0.15</c:v>
                </c:pt>
                <c:pt idx="2" c:formatCode="0%">
                  <c:v>0.25</c:v>
                </c:pt>
                <c:pt idx="3" c:formatCode="0%">
                  <c:v>0.4</c:v>
                </c:pt>
                <c:pt idx="4" c:formatCode="0%">
                  <c:v>0.4</c:v>
                </c:pt>
                <c:pt idx="5" c:formatCode="0%">
                  <c:v>0.6</c:v>
                </c:pt>
                <c:pt idx="6" c:formatCode="0%">
                  <c:v>0.7</c:v>
                </c:pt>
                <c:pt idx="7" c:formatCode="0%">
                  <c:v>0.8</c:v>
                </c:pt>
                <c:pt idx="8" c:formatCode="0%">
                  <c:v>1</c:v>
                </c:pt>
              </c:numCache>
            </c:numRef>
          </c:val>
          <c:smooth val="0"/>
        </c:ser>
        <c:dLbls>
          <c:showLegendKey val="0"/>
          <c:showVal val="0"/>
          <c:showCatName val="0"/>
          <c:showSerName val="0"/>
          <c:showPercent val="0"/>
          <c:showBubbleSize val="0"/>
        </c:dLbls>
        <c:marker val="0"/>
        <c:smooth val="0"/>
        <c:axId val="641019232"/>
        <c:axId val="641015872"/>
      </c:lineChart>
      <c:catAx>
        <c:axId val="641019232"/>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start time</a:t>
                </a:r>
                <a:endParaRPr lang="zh-CN" altLang="en-US"/>
              </a:p>
            </c:rich>
          </c:tx>
          <c:layout>
            <c:manualLayout>
              <c:xMode val="edge"/>
              <c:yMode val="edge"/>
              <c:x val="0.847380305586767"/>
              <c:y val="0.944647226018657"/>
            </c:manualLayout>
          </c:layout>
          <c:overlay val="0"/>
          <c:spPr>
            <a:noFill/>
            <a:ln>
              <a:noFill/>
            </a:ln>
            <a:effectLst/>
          </c:spPr>
        </c:title>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015872"/>
        <c:crosses val="autoZero"/>
        <c:auto val="1"/>
        <c:lblAlgn val="ctr"/>
        <c:lblOffset val="100"/>
        <c:noMultiLvlLbl val="0"/>
      </c:catAx>
      <c:valAx>
        <c:axId val="64101587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Project completion</a:t>
                </a:r>
                <a:endParaRPr lang="zh-CN" altLang="en-US"/>
              </a:p>
            </c:rich>
          </c:tx>
          <c:layout/>
          <c:overlay val="0"/>
          <c:spPr>
            <a:noFill/>
            <a:ln>
              <a:noFill/>
            </a:ln>
            <a:effectLst/>
          </c:sp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1019232"/>
        <c:crosses val="autoZero"/>
        <c:crossBetween val="between"/>
      </c:valAx>
      <c:spPr>
        <a:noFill/>
        <a:ln>
          <a:noFill/>
        </a:ln>
        <a:effectLst/>
      </c:spPr>
    </c:plotArea>
    <c:legend>
      <c:legendPos val="b"/>
      <c:layout>
        <c:manualLayout>
          <c:xMode val="edge"/>
          <c:yMode val="edge"/>
          <c:x val="0.349587516271235"/>
          <c:y val="0.931063486973622"/>
          <c:w val="0.25303215017699"/>
          <c:h val="0.0630802109488636"/>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2F4552-BBFC-494D-9C82-83420A2F70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0D3009-5573-4F11-B6AF-40A773BCC8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F4552-BBFC-494D-9C82-83420A2F70F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D3009-5573-4F11-B6AF-40A773BCC8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microsoft.com/office/2007/relationships/media" Target="../media/media2.mp4"/><Relationship Id="rId1" Type="http://schemas.openxmlformats.org/officeDocument/2006/relationships/video" Target="../media/media2.mp4"/></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3.mp4"/><Relationship Id="rId1" Type="http://schemas.openxmlformats.org/officeDocument/2006/relationships/video" Target="../media/media3.mp4"/></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media" Target="../media/media4.mp4"/><Relationship Id="rId1" Type="http://schemas.openxmlformats.org/officeDocument/2006/relationships/video" Target="../media/media4.mp4"/></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5" y="0"/>
            <a:ext cx="12191365" cy="6858000"/>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253857" y="4221405"/>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3"/>
          <p:cNvSpPr txBox="1"/>
          <p:nvPr/>
        </p:nvSpPr>
        <p:spPr>
          <a:xfrm>
            <a:off x="1441450" y="3429000"/>
            <a:ext cx="9309100" cy="52197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1" hangingPunct="1"/>
            <a:r>
              <a:rPr lang="zh-CN" altLang="en-US" sz="2800" b="1" dirty="0">
                <a:solidFill>
                  <a:srgbClr val="072063"/>
                </a:solidFill>
                <a:latin typeface="Arial" panose="020B0604020202020204" pitchFamily="34" charset="0"/>
              </a:rPr>
              <a:t>Reading </a:t>
            </a:r>
            <a:r>
              <a:rPr lang="en-US" altLang="zh-CN" sz="2800" b="1" dirty="0">
                <a:solidFill>
                  <a:srgbClr val="072063"/>
                </a:solidFill>
                <a:latin typeface="Arial" panose="020B0604020202020204" pitchFamily="34" charset="0"/>
              </a:rPr>
              <a:t>C</a:t>
            </a:r>
            <a:r>
              <a:rPr lang="zh-CN" altLang="en-US" sz="2800" b="1" dirty="0">
                <a:solidFill>
                  <a:srgbClr val="072063"/>
                </a:solidFill>
                <a:latin typeface="Arial" panose="020B0604020202020204" pitchFamily="34" charset="0"/>
              </a:rPr>
              <a:t>omprehension </a:t>
            </a:r>
            <a:r>
              <a:rPr lang="en-US" altLang="zh-CN" sz="2800" b="1" dirty="0">
                <a:solidFill>
                  <a:srgbClr val="072063"/>
                </a:solidFill>
                <a:latin typeface="Arial" panose="020B0604020202020204" pitchFamily="34" charset="0"/>
              </a:rPr>
              <a:t>Q</a:t>
            </a:r>
            <a:r>
              <a:rPr lang="zh-CN" altLang="en-US" sz="2800" b="1" dirty="0">
                <a:solidFill>
                  <a:srgbClr val="072063"/>
                </a:solidFill>
                <a:latin typeface="Arial" panose="020B0604020202020204" pitchFamily="34" charset="0"/>
              </a:rPr>
              <a:t>uestion </a:t>
            </a:r>
            <a:r>
              <a:rPr lang="en-US" altLang="zh-CN" sz="2800" b="1" dirty="0">
                <a:solidFill>
                  <a:srgbClr val="072063"/>
                </a:solidFill>
                <a:latin typeface="Arial" panose="020B0604020202020204" pitchFamily="34" charset="0"/>
              </a:rPr>
              <a:t>A</a:t>
            </a:r>
            <a:r>
              <a:rPr lang="zh-CN" altLang="en-US" sz="2800" b="1" dirty="0">
                <a:solidFill>
                  <a:srgbClr val="072063"/>
                </a:solidFill>
                <a:latin typeface="Arial" panose="020B0604020202020204" pitchFamily="34" charset="0"/>
              </a:rPr>
              <a:t>nswering </a:t>
            </a:r>
            <a:r>
              <a:rPr lang="en-US" altLang="zh-CN" sz="2800" b="1" dirty="0">
                <a:solidFill>
                  <a:srgbClr val="072063"/>
                </a:solidFill>
                <a:latin typeface="Arial" panose="020B0604020202020204" pitchFamily="34" charset="0"/>
              </a:rPr>
              <a:t>S</a:t>
            </a:r>
            <a:r>
              <a:rPr lang="zh-CN" altLang="en-US" sz="2800" b="1" dirty="0">
                <a:solidFill>
                  <a:srgbClr val="072063"/>
                </a:solidFill>
                <a:latin typeface="Arial" panose="020B0604020202020204" pitchFamily="34" charset="0"/>
              </a:rPr>
              <a:t>ystem</a:t>
            </a:r>
            <a:endParaRPr lang="zh-CN" altLang="en-US" sz="2800" b="1" dirty="0">
              <a:solidFill>
                <a:srgbClr val="072063"/>
              </a:solidFill>
              <a:latin typeface="Arial" panose="020B0604020202020204" pitchFamily="34" charset="0"/>
            </a:endParaRPr>
          </a:p>
        </p:txBody>
      </p:sp>
      <p:sp>
        <p:nvSpPr>
          <p:cNvPr id="6" name="TextBox 18"/>
          <p:cNvSpPr txBox="1"/>
          <p:nvPr/>
        </p:nvSpPr>
        <p:spPr>
          <a:xfrm>
            <a:off x="6319520" y="4835207"/>
            <a:ext cx="43865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小组成员：刘浩洋</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蔡世鹏</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史周胤</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许润轩</a:t>
            </a:r>
            <a:r>
              <a:rPr kumimoji="0" lang="en-US" altLang="zh-CN" b="1" kern="1200" cap="none" spc="0" normalizeH="0" baseline="0" noProof="0" dirty="0">
                <a:solidFill>
                  <a:srgbClr val="072063"/>
                </a:solidFill>
                <a:latin typeface="+mn-lt"/>
                <a:ea typeface="+mn-ea"/>
                <a:cs typeface="+mn-cs"/>
              </a:rPr>
              <a:t>  </a:t>
            </a:r>
            <a:endParaRPr kumimoji="0" lang="en-US" altLang="zh-CN" b="1" kern="1200" cap="none" spc="0" normalizeH="0" baseline="0" noProof="0" dirty="0">
              <a:solidFill>
                <a:srgbClr val="072063"/>
              </a:solidFill>
              <a:latin typeface="+mn-lt"/>
              <a:ea typeface="+mn-ea"/>
              <a:cs typeface="+mn-cs"/>
            </a:endParaRPr>
          </a:p>
        </p:txBody>
      </p:sp>
      <p:sp>
        <p:nvSpPr>
          <p:cNvPr id="7" name="TextBox 26"/>
          <p:cNvSpPr txBox="1"/>
          <p:nvPr/>
        </p:nvSpPr>
        <p:spPr>
          <a:xfrm>
            <a:off x="4091305" y="4835207"/>
            <a:ext cx="13258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老师：刘晋</a:t>
            </a:r>
            <a:endParaRPr kumimoji="0" lang="zh-CN" altLang="en-US" b="1" kern="1200" cap="none" spc="0" normalizeH="0" baseline="0" noProof="0" dirty="0">
              <a:solidFill>
                <a:srgbClr val="072063"/>
              </a:solidFill>
              <a:latin typeface="+mn-lt"/>
              <a:ea typeface="+mn-ea"/>
              <a:cs typeface="+mn-cs"/>
            </a:endParaRPr>
          </a:p>
        </p:txBody>
      </p:sp>
      <p:pic>
        <p:nvPicPr>
          <p:cNvPr id="8" name="图片 7"/>
          <p:cNvPicPr>
            <a:picLocks noChangeAspect="1"/>
          </p:cNvPicPr>
          <p:nvPr/>
        </p:nvPicPr>
        <p:blipFill>
          <a:blip r:embed="rId2"/>
          <a:stretch>
            <a:fillRect/>
          </a:stretch>
        </p:blipFill>
        <p:spPr>
          <a:xfrm>
            <a:off x="4091305" y="1654492"/>
            <a:ext cx="3073400" cy="102235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5" name="表格 4"/>
          <p:cNvGraphicFramePr>
            <a:graphicFrameLocks noGrp="1"/>
          </p:cNvGraphicFramePr>
          <p:nvPr/>
        </p:nvGraphicFramePr>
        <p:xfrm>
          <a:off x="2083904" y="1855307"/>
          <a:ext cx="8024192" cy="4697894"/>
        </p:xfrm>
        <a:graphic>
          <a:graphicData uri="http://schemas.openxmlformats.org/drawingml/2006/table">
            <a:tbl>
              <a:tblPr>
                <a:tableStyleId>{3C2FFA5D-87B4-456A-9821-1D502468CF0F}</a:tableStyleId>
              </a:tblPr>
              <a:tblGrid>
                <a:gridCol w="2912272"/>
                <a:gridCol w="2912272"/>
                <a:gridCol w="2199648"/>
              </a:tblGrid>
              <a:tr h="313192">
                <a:tc>
                  <a:txBody>
                    <a:bodyPr/>
                    <a:lstStyle/>
                    <a:p>
                      <a:pPr marL="0" marR="0" algn="ctr">
                        <a:spcBef>
                          <a:spcPts val="0"/>
                        </a:spcBef>
                        <a:spcAft>
                          <a:spcPts val="0"/>
                        </a:spcAft>
                      </a:pPr>
                      <a:r>
                        <a:rPr lang="en-US" sz="1000" kern="0">
                          <a:effectLst/>
                        </a:rPr>
                        <a:t>RBS  level 0</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2</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rowSpan="9">
                  <a:txBody>
                    <a:bodyPr/>
                    <a:lstStyle/>
                    <a:p>
                      <a:pPr marL="0" marR="0" algn="ctr">
                        <a:spcBef>
                          <a:spcPts val="0"/>
                        </a:spcBef>
                        <a:spcAft>
                          <a:spcPts val="0"/>
                        </a:spcAft>
                      </a:pPr>
                      <a:r>
                        <a:rPr lang="en-US" sz="1000" kern="0">
                          <a:effectLst/>
                        </a:rPr>
                        <a:t>All risks probably happen in project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rowSpan="2">
                  <a:txBody>
                    <a:bodyPr/>
                    <a:lstStyle/>
                    <a:p>
                      <a:pPr marL="0" marR="0" algn="ctr">
                        <a:spcBef>
                          <a:spcPts val="0"/>
                        </a:spcBef>
                        <a:spcAft>
                          <a:spcPts val="0"/>
                        </a:spcAft>
                      </a:pPr>
                      <a:r>
                        <a:rPr lang="en-US" sz="1000" kern="0">
                          <a:effectLst/>
                        </a:rPr>
                        <a:t>Technique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low proficiency in technique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313192">
                <a:tc vMerge="1">
                  <a:tcPr/>
                </a:tc>
                <a:tc vMerge="1">
                  <a:tcPr/>
                </a:tc>
                <a:tc>
                  <a:txBody>
                    <a:bodyPr/>
                    <a:lstStyle/>
                    <a:p>
                      <a:pPr marL="0" marR="0" algn="just">
                        <a:spcBef>
                          <a:spcPts val="0"/>
                        </a:spcBef>
                        <a:spcAft>
                          <a:spcPts val="0"/>
                        </a:spcAft>
                      </a:pPr>
                      <a:r>
                        <a:rPr lang="en-US" sz="1000" kern="0">
                          <a:effectLst/>
                        </a:rPr>
                        <a:t>External Interface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rowSpan="4">
                  <a:txBody>
                    <a:bodyPr/>
                    <a:lstStyle/>
                    <a:p>
                      <a:pPr marL="0" marR="0" algn="ctr">
                        <a:spcBef>
                          <a:spcPts val="0"/>
                        </a:spcBef>
                        <a:spcAft>
                          <a:spcPts val="0"/>
                        </a:spcAft>
                      </a:pPr>
                      <a:r>
                        <a:rPr lang="en-US" sz="1000" kern="0" dirty="0">
                          <a:effectLst/>
                        </a:rPr>
                        <a:t>Manage Risk</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absent from the meeting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704684">
                <a:tc vMerge="1">
                  <a:tcPr/>
                </a:tc>
                <a:tc vMerge="1">
                  <a:tcPr/>
                </a:tc>
                <a:tc>
                  <a:txBody>
                    <a:bodyPr/>
                    <a:lstStyle/>
                    <a:p>
                      <a:pPr marL="0" marR="0" algn="just">
                        <a:spcBef>
                          <a:spcPts val="0"/>
                        </a:spcBef>
                        <a:spcAft>
                          <a:spcPts val="0"/>
                        </a:spcAft>
                      </a:pPr>
                      <a:r>
                        <a:rPr lang="en-US" sz="1000" kern="0">
                          <a:effectLst/>
                        </a:rPr>
                        <a:t>Underestimate of the workload and difficulties of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a:effectLst/>
                        </a:rPr>
                        <a:t>Cuurent plan is difficult to complete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a:effectLst/>
                        </a:rPr>
                        <a:t>Someone busy in their personal affairs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rowSpan="3">
                  <a:txBody>
                    <a:bodyPr/>
                    <a:lstStyle/>
                    <a:p>
                      <a:pPr marL="0" marR="0" algn="ctr">
                        <a:spcBef>
                          <a:spcPts val="0"/>
                        </a:spcBef>
                        <a:spcAft>
                          <a:spcPts val="0"/>
                        </a:spcAft>
                      </a:pPr>
                      <a:r>
                        <a:rPr lang="en-US" sz="1000" kern="0">
                          <a:effectLst/>
                        </a:rPr>
                        <a:t>Accidental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get sick，recover in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313192">
                <a:tc vMerge="1">
                  <a:tcPr/>
                </a:tc>
                <a:tc vMerge="1">
                  <a:tcPr/>
                </a:tc>
                <a:tc>
                  <a:txBody>
                    <a:bodyPr/>
                    <a:lstStyle/>
                    <a:p>
                      <a:pPr marL="0" marR="0" algn="just">
                        <a:spcBef>
                          <a:spcPts val="0"/>
                        </a:spcBef>
                        <a:spcAft>
                          <a:spcPts val="0"/>
                        </a:spcAft>
                      </a:pPr>
                      <a:r>
                        <a:rPr lang="en-US" sz="1000" kern="0">
                          <a:effectLst/>
                        </a:rPr>
                        <a:t>The loss of current work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508939">
                <a:tc vMerge="1">
                  <a:tcPr/>
                </a:tc>
                <a:tc vMerge="1">
                  <a:tcPr/>
                </a:tc>
                <a:tc>
                  <a:txBody>
                    <a:bodyPr/>
                    <a:lstStyle/>
                    <a:p>
                      <a:pPr marL="0" marR="0" algn="just">
                        <a:spcBef>
                          <a:spcPts val="0"/>
                        </a:spcBef>
                        <a:spcAft>
                          <a:spcPts val="0"/>
                        </a:spcAft>
                      </a:pPr>
                      <a:r>
                        <a:rPr lang="en-US" sz="1000" kern="0" dirty="0">
                          <a:effectLst/>
                        </a:rPr>
                        <a:t>Someone get </a:t>
                      </a:r>
                      <a:r>
                        <a:rPr lang="en-US" sz="1000" kern="0" dirty="0" err="1">
                          <a:effectLst/>
                        </a:rPr>
                        <a:t>sick，recover</a:t>
                      </a:r>
                      <a:r>
                        <a:rPr lang="en-US" sz="1000" kern="0" dirty="0">
                          <a:effectLst/>
                        </a:rPr>
                        <a:t> for a long time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
        <p:nvSpPr>
          <p:cNvPr id="6" name="矩形: 圆角 5"/>
          <p:cNvSpPr/>
          <p:nvPr/>
        </p:nvSpPr>
        <p:spPr>
          <a:xfrm>
            <a:off x="2723321"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t>
            </a:r>
            <a:r>
              <a:rPr lang="en-US" altLang="zh-CN" dirty="0" err="1"/>
              <a:t>Indetification</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14739" y="2319130"/>
          <a:ext cx="5204792" cy="2767338"/>
        </p:xfrm>
        <a:graphic>
          <a:graphicData uri="http://schemas.openxmlformats.org/drawingml/2006/table">
            <a:tbl>
              <a:tblPr>
                <a:tableStyleId>{5C22544A-7EE6-4342-B048-85BDC9FD1C3A}</a:tableStyleId>
              </a:tblPr>
              <a:tblGrid>
                <a:gridCol w="1241681"/>
                <a:gridCol w="562491"/>
                <a:gridCol w="764965"/>
                <a:gridCol w="671022"/>
                <a:gridCol w="875245"/>
                <a:gridCol w="1089388"/>
              </a:tblGrid>
              <a:tr h="1383669">
                <a:tc>
                  <a:txBody>
                    <a:bodyPr/>
                    <a:lstStyle/>
                    <a:p>
                      <a:pPr marL="0" marR="0" algn="ctr">
                        <a:spcBef>
                          <a:spcPts val="0"/>
                        </a:spcBef>
                        <a:spcAft>
                          <a:spcPts val="0"/>
                        </a:spcAft>
                      </a:pPr>
                      <a:r>
                        <a:rPr lang="en-US" sz="1000" kern="0" dirty="0">
                          <a:effectLst/>
                        </a:rPr>
                        <a:t>Subjective</a:t>
                      </a:r>
                      <a:endParaRPr lang="en-US" sz="1050" kern="100" dirty="0">
                        <a:effectLst/>
                      </a:endParaRPr>
                    </a:p>
                    <a:p>
                      <a:pPr marL="0" marR="0" algn="ctr">
                        <a:spcBef>
                          <a:spcPts val="0"/>
                        </a:spcBef>
                        <a:spcAft>
                          <a:spcPts val="0"/>
                        </a:spcAft>
                      </a:pPr>
                      <a:r>
                        <a:rPr lang="en-US" sz="1000" kern="0" dirty="0">
                          <a:effectLst/>
                        </a:rPr>
                        <a:t>Rating</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Moderate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high</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1383669">
                <a:tc>
                  <a:txBody>
                    <a:bodyPr/>
                    <a:lstStyle/>
                    <a:p>
                      <a:pPr marL="0" marR="0" algn="ctr">
                        <a:spcBef>
                          <a:spcPts val="0"/>
                        </a:spcBef>
                        <a:spcAft>
                          <a:spcPts val="0"/>
                        </a:spcAft>
                      </a:pPr>
                      <a:r>
                        <a:rPr lang="en-US" sz="1000" kern="0">
                          <a:effectLst/>
                        </a:rPr>
                        <a:t>Probabability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0.11 -0.30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0.31-0.50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0.51-0.70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0.70-1.0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sp>
        <p:nvSpPr>
          <p:cNvPr id="5" name="矩形: 圆角 4"/>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6" name="矩形: 圆角 5"/>
          <p:cNvSpPr/>
          <p:nvPr/>
        </p:nvSpPr>
        <p:spPr>
          <a:xfrm>
            <a:off x="2716695"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      Quantifying risk probability and impact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p:cNvGraphicFramePr>
            <a:graphicFrameLocks noGrp="1"/>
          </p:cNvGraphicFramePr>
          <p:nvPr/>
        </p:nvGraphicFramePr>
        <p:xfrm>
          <a:off x="6095999" y="2027583"/>
          <a:ext cx="5781260" cy="3445956"/>
        </p:xfrm>
        <a:graphic>
          <a:graphicData uri="http://schemas.openxmlformats.org/drawingml/2006/table">
            <a:tbl>
              <a:tblPr>
                <a:tableStyleId>{5C22544A-7EE6-4342-B048-85BDC9FD1C3A}</a:tableStyleId>
              </a:tblPr>
              <a:tblGrid>
                <a:gridCol w="894021"/>
                <a:gridCol w="1052419"/>
                <a:gridCol w="944190"/>
                <a:gridCol w="832014"/>
                <a:gridCol w="1068767"/>
                <a:gridCol w="989849"/>
              </a:tblGrid>
              <a:tr h="847013">
                <a:tc>
                  <a:txBody>
                    <a:bodyPr/>
                    <a:lstStyle/>
                    <a:p>
                      <a:pPr marL="0" marR="0" algn="ctr">
                        <a:spcBef>
                          <a:spcPts val="0"/>
                        </a:spcBef>
                        <a:spcAft>
                          <a:spcPts val="0"/>
                        </a:spcAft>
                      </a:pPr>
                      <a:r>
                        <a:rPr lang="en-US" sz="1000" kern="0">
                          <a:effectLst/>
                        </a:rPr>
                        <a:t>Project</a:t>
                      </a:r>
                      <a:endParaRPr lang="en-US" sz="1050" kern="100">
                        <a:effectLst/>
                      </a:endParaRPr>
                    </a:p>
                    <a:p>
                      <a:pPr marL="0" marR="0" algn="ctr">
                        <a:spcBef>
                          <a:spcPts val="0"/>
                        </a:spcBef>
                        <a:spcAft>
                          <a:spcPts val="0"/>
                        </a:spcAft>
                      </a:pPr>
                      <a:r>
                        <a:rPr lang="en-US" sz="1000" kern="0">
                          <a:effectLst/>
                        </a:rPr>
                        <a:t>Objective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low/0.05</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Low/0.1</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Moderate/0.2</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High/0.4</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high/0.8</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847013">
                <a:tc>
                  <a:txBody>
                    <a:bodyPr/>
                    <a:lstStyle/>
                    <a:p>
                      <a:pPr marL="0" marR="0" algn="ctr">
                        <a:spcBef>
                          <a:spcPts val="0"/>
                        </a:spcBef>
                        <a:spcAft>
                          <a:spcPts val="0"/>
                        </a:spcAft>
                      </a:pPr>
                      <a:r>
                        <a:rPr lang="en-US" sz="1000" kern="0">
                          <a:effectLst/>
                        </a:rPr>
                        <a:t>Time cost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Insignificant</a:t>
                      </a:r>
                      <a:endParaRPr lang="en-US" sz="1050" kern="100">
                        <a:effectLst/>
                      </a:endParaRPr>
                    </a:p>
                    <a:p>
                      <a:pPr marL="0" marR="0" algn="ctr">
                        <a:spcBef>
                          <a:spcPts val="0"/>
                        </a:spcBef>
                        <a:spcAft>
                          <a:spcPts val="0"/>
                        </a:spcAft>
                      </a:pPr>
                      <a:r>
                        <a:rPr lang="en-US" sz="1000" kern="0">
                          <a:effectLst/>
                        </a:rPr>
                        <a:t>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1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2 week time 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3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4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847013">
                <a:tc>
                  <a:txBody>
                    <a:bodyPr/>
                    <a:lstStyle/>
                    <a:p>
                      <a:pPr marL="0" marR="0" algn="ctr">
                        <a:spcBef>
                          <a:spcPts val="0"/>
                        </a:spcBef>
                        <a:spcAft>
                          <a:spcPts val="0"/>
                        </a:spcAft>
                      </a:pPr>
                      <a:r>
                        <a:rPr lang="en-US" sz="1000" kern="0">
                          <a:effectLst/>
                        </a:rPr>
                        <a:t>Scope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decrease barely</a:t>
                      </a:r>
                      <a:endParaRPr lang="en-US" sz="1050" kern="100">
                        <a:effectLst/>
                      </a:endParaRPr>
                    </a:p>
                    <a:p>
                      <a:pPr marL="0" marR="0" algn="ctr">
                        <a:spcBef>
                          <a:spcPts val="0"/>
                        </a:spcBef>
                        <a:spcAft>
                          <a:spcPts val="0"/>
                        </a:spcAft>
                      </a:pPr>
                      <a:r>
                        <a:rPr lang="en-US" sz="1000" kern="0">
                          <a:effectLst/>
                        </a:rPr>
                        <a:t>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Minor areas of 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Major areas of</a:t>
                      </a:r>
                      <a:endParaRPr lang="en-US" sz="1050" kern="100">
                        <a:effectLst/>
                      </a:endParaRPr>
                    </a:p>
                    <a:p>
                      <a:pPr marL="0" marR="0" algn="ctr">
                        <a:spcBef>
                          <a:spcPts val="0"/>
                        </a:spcBef>
                        <a:spcAft>
                          <a:spcPts val="0"/>
                        </a:spcAft>
                      </a:pPr>
                      <a:r>
                        <a:rPr lang="en-US" sz="1000" kern="0">
                          <a:effectLst/>
                        </a:rPr>
                        <a:t>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Project end item is effectively useless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904917">
                <a:tc>
                  <a:txBody>
                    <a:bodyPr/>
                    <a:lstStyle/>
                    <a:p>
                      <a:pPr marL="0" marR="0" algn="ctr">
                        <a:spcBef>
                          <a:spcPts val="0"/>
                        </a:spcBef>
                        <a:spcAft>
                          <a:spcPts val="0"/>
                        </a:spcAft>
                      </a:pPr>
                      <a:r>
                        <a:rPr lang="en-US" sz="1000" kern="0">
                          <a:effectLst/>
                        </a:rPr>
                        <a:t>Quality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degradation barely 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Only very demanding applications are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requires sponsor approval</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Project end item effectively useless</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5" name="矩形: 圆角 4"/>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graphicFrame>
        <p:nvGraphicFramePr>
          <p:cNvPr id="6" name="表格 5"/>
          <p:cNvGraphicFramePr>
            <a:graphicFrameLocks noGrp="1"/>
          </p:cNvGraphicFramePr>
          <p:nvPr/>
        </p:nvGraphicFramePr>
        <p:xfrm>
          <a:off x="440538" y="2255983"/>
          <a:ext cx="5466715" cy="2072640"/>
        </p:xfrm>
        <a:graphic>
          <a:graphicData uri="http://schemas.openxmlformats.org/drawingml/2006/table">
            <a:tbl>
              <a:tblPr>
                <a:tableStyleId>{5C22544A-7EE6-4342-B048-85BDC9FD1C3A}</a:tableStyleId>
              </a:tblPr>
              <a:tblGrid>
                <a:gridCol w="1115060"/>
                <a:gridCol w="680085"/>
                <a:gridCol w="713105"/>
                <a:gridCol w="857885"/>
                <a:gridCol w="1181100"/>
                <a:gridCol w="919480"/>
              </a:tblGrid>
              <a:tr h="0">
                <a:tc>
                  <a:txBody>
                    <a:bodyPr/>
                    <a:lstStyle/>
                    <a:p>
                      <a:pPr marL="0" marR="0" algn="ctr">
                        <a:spcBef>
                          <a:spcPts val="0"/>
                        </a:spcBef>
                        <a:spcAft>
                          <a:spcPts val="0"/>
                        </a:spcAft>
                      </a:pPr>
                      <a:r>
                        <a:rPr lang="en-US" sz="1000" kern="0">
                          <a:effectLst/>
                        </a:rPr>
                        <a:t>Probability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gridSpan="5">
                  <a:txBody>
                    <a:bodyPr/>
                    <a:lstStyle/>
                    <a:p>
                      <a:pPr marL="0" marR="0" algn="ctr">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hMerge="1">
                  <a:tcPr/>
                </a:tc>
                <a:tc hMerge="1">
                  <a:tcPr/>
                </a:tc>
                <a:tc hMerge="1">
                  <a:tcPr/>
                </a:tc>
                <a:tc hMerge="1">
                  <a:tcPr/>
                </a:tc>
              </a:tr>
              <a:tr h="0">
                <a:tc>
                  <a:txBody>
                    <a:bodyPr/>
                    <a:lstStyle/>
                    <a:p>
                      <a:pPr marL="0" marR="0" algn="ctr">
                        <a:spcBef>
                          <a:spcPts val="0"/>
                        </a:spcBef>
                        <a:spcAft>
                          <a:spcPts val="0"/>
                        </a:spcAft>
                      </a:pPr>
                      <a:r>
                        <a:rPr lang="en-US" altLang="zh-CN" sz="1400" kern="0">
                          <a:effectLst/>
                        </a:rPr>
                        <a:t>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0.36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0.72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0.56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r h="0">
                <a:tc>
                  <a:txBody>
                    <a:bodyPr/>
                    <a:lstStyle/>
                    <a:p>
                      <a:pPr marL="0" marR="0" algn="ctr">
                        <a:spcBef>
                          <a:spcPts val="0"/>
                        </a:spcBef>
                        <a:spcAft>
                          <a:spcPts val="0"/>
                        </a:spcAft>
                      </a:pPr>
                      <a:r>
                        <a:rPr lang="en-US" sz="1400" kern="0">
                          <a:effectLst/>
                        </a:rPr>
                        <a:t>Impact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r>
            </a:tbl>
          </a:graphicData>
        </a:graphic>
      </p:graphicFrame>
      <p:graphicFrame>
        <p:nvGraphicFramePr>
          <p:cNvPr id="7" name="表格 6"/>
          <p:cNvGraphicFramePr>
            <a:graphicFrameLocks noGrp="1"/>
          </p:cNvGraphicFramePr>
          <p:nvPr/>
        </p:nvGraphicFramePr>
        <p:xfrm>
          <a:off x="6492419" y="2398167"/>
          <a:ext cx="5144135" cy="1297940"/>
        </p:xfrm>
        <a:graphic>
          <a:graphicData uri="http://schemas.openxmlformats.org/drawingml/2006/table">
            <a:tbl>
              <a:tblPr>
                <a:tableStyleId>{5C22544A-7EE6-4342-B048-85BDC9FD1C3A}</a:tableStyleId>
              </a:tblPr>
              <a:tblGrid>
                <a:gridCol w="1375410"/>
                <a:gridCol w="1275080"/>
                <a:gridCol w="888365"/>
                <a:gridCol w="1605280"/>
              </a:tblGrid>
              <a:tr h="499110">
                <a:tc>
                  <a:txBody>
                    <a:bodyPr/>
                    <a:lstStyle/>
                    <a:p>
                      <a:pPr marL="0" marR="0" algn="just">
                        <a:spcBef>
                          <a:spcPts val="0"/>
                        </a:spcBef>
                        <a:spcAft>
                          <a:spcPts val="0"/>
                        </a:spcAft>
                      </a:pPr>
                      <a:r>
                        <a:rPr lang="en-US" sz="1000" kern="0">
                          <a:effectLst/>
                        </a:rPr>
                        <a:t>Subjective Rating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Low-level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Medium-level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High-level risk</a:t>
                      </a:r>
                      <a:endParaRPr lang="en-US" sz="1050" kern="100">
                        <a:effectLst/>
                      </a:endParaRPr>
                    </a:p>
                    <a:p>
                      <a:pPr marL="0" marR="0" algn="just">
                        <a:spcBef>
                          <a:spcPts val="0"/>
                        </a:spcBef>
                        <a:spcAft>
                          <a:spcPts val="0"/>
                        </a:spcAft>
                      </a:pPr>
                      <a:r>
                        <a:rPr lang="en-US" sz="1000" kern="0">
                          <a:effectLst/>
                        </a:rPr>
                        <a:t> </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798830">
                <a:tc>
                  <a:txBody>
                    <a:bodyPr/>
                    <a:lstStyle/>
                    <a:p>
                      <a:pPr marL="0" marR="0" algn="just">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a:effectLst/>
                        </a:rPr>
                        <a:t>&lt;0.05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&gt;0.05 and</a:t>
                      </a:r>
                      <a:endParaRPr lang="en-US" sz="1050" kern="100">
                        <a:effectLst/>
                      </a:endParaRPr>
                    </a:p>
                    <a:p>
                      <a:pPr marL="0" marR="0" algn="just">
                        <a:spcBef>
                          <a:spcPts val="0"/>
                        </a:spcBef>
                        <a:spcAft>
                          <a:spcPts val="0"/>
                        </a:spcAft>
                      </a:pPr>
                      <a:r>
                        <a:rPr lang="en-US" sz="1000" kern="0">
                          <a:effectLst/>
                        </a:rPr>
                        <a:t>&lt;0.1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dirty="0">
                          <a:effectLst/>
                        </a:rPr>
                        <a:t>&gt;0.1</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167374" y="1949032"/>
          <a:ext cx="4423860" cy="4504740"/>
        </p:xfrm>
        <a:graphic>
          <a:graphicData uri="http://schemas.openxmlformats.org/drawingml/2006/table">
            <a:tbl>
              <a:tblPr>
                <a:tableStyleId>{5C22544A-7EE6-4342-B048-85BDC9FD1C3A}</a:tableStyleId>
              </a:tblPr>
              <a:tblGrid>
                <a:gridCol w="697020"/>
                <a:gridCol w="884369"/>
                <a:gridCol w="1066682"/>
                <a:gridCol w="1775789"/>
              </a:tblGrid>
              <a:tr h="193393">
                <a:tc>
                  <a:txBody>
                    <a:bodyPr/>
                    <a:lstStyle/>
                    <a:p>
                      <a:pPr marL="0" marR="0" algn="just">
                        <a:spcBef>
                          <a:spcPts val="0"/>
                        </a:spcBef>
                        <a:spcAft>
                          <a:spcPts val="0"/>
                        </a:spcAft>
                      </a:pPr>
                      <a:r>
                        <a:rPr lang="en-US" sz="800" kern="0">
                          <a:effectLst/>
                        </a:rPr>
                        <a:t>Risk Profile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Probability</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Impact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Threat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low proficiency in technique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314263">
                <a:tc>
                  <a:txBody>
                    <a:bodyPr/>
                    <a:lstStyle/>
                    <a:p>
                      <a:pPr marL="0" marR="0" algn="just">
                        <a:spcBef>
                          <a:spcPts val="0"/>
                        </a:spcBef>
                        <a:spcAft>
                          <a:spcPts val="0"/>
                        </a:spcAft>
                      </a:pPr>
                      <a:r>
                        <a:rPr lang="en-US" sz="800" kern="0">
                          <a:effectLst/>
                        </a:rPr>
                        <a:t>External Interface Risk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Someone absent from the meeting</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676875">
                <a:tc>
                  <a:txBody>
                    <a:bodyPr/>
                    <a:lstStyle/>
                    <a:p>
                      <a:pPr marL="0" marR="0" algn="just">
                        <a:spcBef>
                          <a:spcPts val="0"/>
                        </a:spcBef>
                        <a:spcAft>
                          <a:spcPts val="0"/>
                        </a:spcAft>
                      </a:pPr>
                      <a:r>
                        <a:rPr lang="en-US" sz="800" kern="0">
                          <a:effectLst/>
                        </a:rPr>
                        <a:t>Underestimate of the workload and difficulties of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Current plan is difficult to complete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556004">
                <a:tc>
                  <a:txBody>
                    <a:bodyPr/>
                    <a:lstStyle/>
                    <a:p>
                      <a:pPr marL="0" marR="0" algn="just">
                        <a:spcBef>
                          <a:spcPts val="0"/>
                        </a:spcBef>
                        <a:spcAft>
                          <a:spcPts val="0"/>
                        </a:spcAft>
                      </a:pPr>
                      <a:r>
                        <a:rPr lang="en-US" sz="800" kern="0">
                          <a:effectLst/>
                        </a:rPr>
                        <a:t>Someone busy in their personal affairs</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435134">
                <a:tc>
                  <a:txBody>
                    <a:bodyPr/>
                    <a:lstStyle/>
                    <a:p>
                      <a:pPr marL="0" marR="0" algn="just">
                        <a:spcBef>
                          <a:spcPts val="0"/>
                        </a:spcBef>
                        <a:spcAft>
                          <a:spcPts val="0"/>
                        </a:spcAft>
                      </a:pPr>
                      <a:r>
                        <a:rPr lang="en-US" sz="800" kern="0">
                          <a:effectLst/>
                        </a:rPr>
                        <a:t>Someone get sick，recover in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314263">
                <a:tc>
                  <a:txBody>
                    <a:bodyPr/>
                    <a:lstStyle/>
                    <a:p>
                      <a:pPr marL="0" marR="0" algn="just">
                        <a:spcBef>
                          <a:spcPts val="0"/>
                        </a:spcBef>
                        <a:spcAft>
                          <a:spcPts val="0"/>
                        </a:spcAft>
                      </a:pPr>
                      <a:r>
                        <a:rPr lang="en-US" sz="800" kern="0">
                          <a:effectLst/>
                        </a:rPr>
                        <a:t>The loss of current work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r h="556004">
                <a:tc>
                  <a:txBody>
                    <a:bodyPr/>
                    <a:lstStyle/>
                    <a:p>
                      <a:pPr marL="0" marR="0" algn="just">
                        <a:spcBef>
                          <a:spcPts val="0"/>
                        </a:spcBef>
                        <a:spcAft>
                          <a:spcPts val="0"/>
                        </a:spcAft>
                      </a:pPr>
                      <a:r>
                        <a:rPr lang="en-US" sz="800" kern="0">
                          <a:effectLst/>
                        </a:rPr>
                        <a:t>Someone get sick，recover for a long time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r>
            </a:tbl>
          </a:graphicData>
        </a:graphic>
      </p:graphicFrame>
      <p:sp>
        <p:nvSpPr>
          <p:cNvPr id="6" name="矩形: 圆角 5"/>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sp>
        <p:nvSpPr>
          <p:cNvPr id="7" name="矩形: 圆角 6"/>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8" name="表格 7"/>
          <p:cNvGraphicFramePr>
            <a:graphicFrameLocks noGrp="1"/>
          </p:cNvGraphicFramePr>
          <p:nvPr/>
        </p:nvGraphicFramePr>
        <p:xfrm>
          <a:off x="6718852" y="1702871"/>
          <a:ext cx="4876801" cy="5013021"/>
        </p:xfrm>
        <a:graphic>
          <a:graphicData uri="http://schemas.openxmlformats.org/drawingml/2006/table">
            <a:tbl>
              <a:tblPr>
                <a:tableStyleId>{5C22544A-7EE6-4342-B048-85BDC9FD1C3A}</a:tableStyleId>
              </a:tblPr>
              <a:tblGrid>
                <a:gridCol w="1295392"/>
                <a:gridCol w="1295392"/>
                <a:gridCol w="1295392"/>
                <a:gridCol w="990625"/>
              </a:tblGrid>
              <a:tr h="324712">
                <a:tc>
                  <a:txBody>
                    <a:bodyPr/>
                    <a:lstStyle/>
                    <a:p>
                      <a:pPr marL="0" marR="0" algn="just">
                        <a:spcBef>
                          <a:spcPts val="0"/>
                        </a:spcBef>
                        <a:spcAft>
                          <a:spcPts val="0"/>
                        </a:spcAft>
                      </a:pPr>
                      <a:r>
                        <a:rPr lang="en-US" sz="500" kern="0">
                          <a:effectLst/>
                        </a:rPr>
                        <a:t>Risk level</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profile</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counter measures</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Encounted?</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90645">
                <a:tc rowSpan="6">
                  <a:txBody>
                    <a:bodyPr/>
                    <a:lstStyle/>
                    <a:p>
                      <a:pPr marL="0" marR="0" algn="just">
                        <a:spcBef>
                          <a:spcPts val="0"/>
                        </a:spcBef>
                        <a:spcAft>
                          <a:spcPts val="0"/>
                        </a:spcAft>
                      </a:pPr>
                      <a:r>
                        <a:rPr lang="en-US" sz="900" kern="0" dirty="0">
                          <a:effectLst/>
                        </a:rPr>
                        <a:t>Low level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low proficiency in technique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Allocate time for learning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a:effectLst/>
                        </a:rPr>
                        <a:t>Someone absent from the meeting </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Agree on another time to hold the meeting</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External Interface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Find another useful Interface</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Someone busy in their personal affairs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66304">
                <a:tc vMerge="1">
                  <a:tcPr/>
                </a:tc>
                <a:tc>
                  <a:txBody>
                    <a:bodyPr/>
                    <a:lstStyle/>
                    <a:p>
                      <a:pPr marL="0" marR="0" algn="just">
                        <a:spcBef>
                          <a:spcPts val="0"/>
                        </a:spcBef>
                        <a:spcAft>
                          <a:spcPts val="0"/>
                        </a:spcAft>
                      </a:pPr>
                      <a:r>
                        <a:rPr lang="en-US" sz="900" kern="0" dirty="0">
                          <a:effectLst/>
                        </a:rPr>
                        <a:t>Current plan is difficult to complete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Change the project plan</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419901">
                <a:tc vMerge="1">
                  <a:tcPr/>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in a week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increase weekly working hours or give their work to</a:t>
                      </a:r>
                      <a:r>
                        <a:rPr lang="en-US" sz="900" kern="100" dirty="0">
                          <a:effectLst/>
                        </a:rPr>
                        <a:t>  </a:t>
                      </a:r>
                      <a:r>
                        <a:rPr lang="en-US" sz="900" kern="0" dirty="0">
                          <a:effectLst/>
                        </a:rPr>
                        <a:t>others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705542">
                <a:tc rowSpan="3">
                  <a:txBody>
                    <a:bodyPr/>
                    <a:lstStyle/>
                    <a:p>
                      <a:pPr marL="0" marR="0" algn="just">
                        <a:spcBef>
                          <a:spcPts val="0"/>
                        </a:spcBef>
                        <a:spcAft>
                          <a:spcPts val="0"/>
                        </a:spcAft>
                      </a:pPr>
                      <a:r>
                        <a:rPr lang="en-US" sz="900" kern="0">
                          <a:effectLst/>
                        </a:rPr>
                        <a:t>Medium level Risk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for a long time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Find another one to replace him</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705542">
                <a:tc vMerge="1">
                  <a:tcPr/>
                </a:tc>
                <a:tc>
                  <a:txBody>
                    <a:bodyPr/>
                    <a:lstStyle/>
                    <a:p>
                      <a:pPr marL="0" marR="0" algn="just">
                        <a:spcBef>
                          <a:spcPts val="0"/>
                        </a:spcBef>
                        <a:spcAft>
                          <a:spcPts val="0"/>
                        </a:spcAft>
                      </a:pPr>
                      <a:r>
                        <a:rPr lang="en-US" sz="900" kern="0">
                          <a:effectLst/>
                        </a:rPr>
                        <a:t>The loss of current work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Make backups for the project</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r h="373119">
                <a:tc vMerge="1">
                  <a:tcPr/>
                </a:tc>
                <a:tc>
                  <a:txBody>
                    <a:bodyPr/>
                    <a:lstStyle/>
                    <a:p>
                      <a:pPr marL="0" marR="0" algn="just">
                        <a:spcBef>
                          <a:spcPts val="0"/>
                        </a:spcBef>
                        <a:spcAft>
                          <a:spcPts val="0"/>
                        </a:spcAft>
                      </a:pPr>
                      <a:r>
                        <a:rPr lang="en-US" sz="900" kern="0">
                          <a:effectLst/>
                        </a:rPr>
                        <a:t>Underestimate of the workload and difficulties of a week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Postpone the commit time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graphicFrame>
        <p:nvGraphicFramePr>
          <p:cNvPr id="6" name="表格 5"/>
          <p:cNvGraphicFramePr>
            <a:graphicFrameLocks noGrp="1"/>
          </p:cNvGraphicFramePr>
          <p:nvPr/>
        </p:nvGraphicFramePr>
        <p:xfrm>
          <a:off x="1073592" y="164017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dirty="0">
                          <a:effectLst/>
                        </a:rPr>
                        <a:t>Test Content</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just">
                        <a:spcBef>
                          <a:spcPts val="0"/>
                        </a:spcBef>
                        <a:spcAft>
                          <a:spcPts val="0"/>
                        </a:spcAft>
                      </a:pPr>
                      <a:r>
                        <a:rPr lang="en-US" sz="1200" kern="100" dirty="0">
                          <a:effectLst/>
                        </a:rPr>
                        <a:t>Test login </a:t>
                      </a:r>
                      <a:r>
                        <a:rPr lang="en-US" sz="1050" kern="100" dirty="0">
                          <a:effectLst/>
                        </a:rPr>
                        <a:t>function</a:t>
                      </a:r>
                      <a:endParaRPr lang="en-US" sz="1050" kern="100" dirty="0">
                        <a:effectLst/>
                      </a:endParaRPr>
                    </a:p>
                    <a:p>
                      <a:pPr marL="0" marR="0" algn="just">
                        <a:spcBef>
                          <a:spcPts val="0"/>
                        </a:spcBef>
                        <a:spcAft>
                          <a:spcPts val="0"/>
                        </a:spcAft>
                      </a:pPr>
                      <a:r>
                        <a:rPr lang="en-US" sz="1050" kern="100" dirty="0">
                          <a:effectLst/>
                        </a:rPr>
                        <a:t> </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7" name="表格 6"/>
          <p:cNvGraphicFramePr>
            <a:graphicFrameLocks noGrp="1"/>
          </p:cNvGraphicFramePr>
          <p:nvPr/>
        </p:nvGraphicFramePr>
        <p:xfrm>
          <a:off x="1073592" y="296986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200" kern="100" dirty="0">
                          <a:effectLst/>
                        </a:rPr>
                        <a:t>Test signup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8" name="表格 7"/>
          <p:cNvGraphicFramePr>
            <a:graphicFrameLocks noGrp="1"/>
          </p:cNvGraphicFramePr>
          <p:nvPr/>
        </p:nvGraphicFramePr>
        <p:xfrm>
          <a:off x="1073592" y="429955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dirty="0">
                          <a:effectLst/>
                        </a:rPr>
                        <a:t>Date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Summary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5.15-5.22</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9" name="表格 8"/>
          <p:cNvGraphicFramePr>
            <a:graphicFrameLocks noGrp="1"/>
          </p:cNvGraphicFramePr>
          <p:nvPr/>
        </p:nvGraphicFramePr>
        <p:xfrm>
          <a:off x="5287452" y="1640171"/>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a:t>
                      </a:r>
                      <a:r>
                        <a:rPr lang="en-US" sz="1400" kern="100" dirty="0" err="1">
                          <a:effectLst/>
                        </a:rPr>
                        <a:t>pictureToText</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10" name="表格 9"/>
          <p:cNvGraphicFramePr>
            <a:graphicFrameLocks noGrp="1"/>
          </p:cNvGraphicFramePr>
          <p:nvPr/>
        </p:nvGraphicFramePr>
        <p:xfrm>
          <a:off x="5287452" y="2969861"/>
          <a:ext cx="4213860" cy="1463040"/>
        </p:xfrm>
        <a:graphic>
          <a:graphicData uri="http://schemas.openxmlformats.org/drawingml/2006/table">
            <a:tbl>
              <a:tblPr>
                <a:tableStyleId>{5C22544A-7EE6-4342-B048-85BDC9FD1C3A}</a:tableStyleId>
              </a:tblPr>
              <a:tblGrid>
                <a:gridCol w="1579245"/>
                <a:gridCol w="1580515"/>
                <a:gridCol w="1054100"/>
              </a:tblGrid>
              <a:tr h="470932">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58758">
                <a:tc>
                  <a:txBody>
                    <a:bodyPr/>
                    <a:lstStyle/>
                    <a:p>
                      <a:pPr marL="0" marR="0" algn="ctr">
                        <a:spcBef>
                          <a:spcPts val="0"/>
                        </a:spcBef>
                        <a:spcAft>
                          <a:spcPts val="0"/>
                        </a:spcAft>
                      </a:pPr>
                      <a:r>
                        <a:rPr lang="en-US" sz="1400" kern="100" dirty="0">
                          <a:effectLst/>
                        </a:rPr>
                        <a:t>Test Machine Reading Comprehension</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endParaRPr>
                    </a:p>
                    <a:p>
                      <a:pPr marL="0" marR="0" algn="ctr">
                        <a:spcBef>
                          <a:spcPts val="0"/>
                        </a:spcBef>
                        <a:spcAft>
                          <a:spcPts val="0"/>
                        </a:spcAft>
                      </a:pPr>
                      <a:r>
                        <a:rPr lang="en-US" sz="1400" kern="100" dirty="0">
                          <a:effectLst/>
                        </a:rPr>
                        <a:t>Shi </a:t>
                      </a:r>
                      <a:r>
                        <a:rPr lang="en-US" sz="1400" kern="100" dirty="0" err="1">
                          <a:effectLst/>
                        </a:rPr>
                        <a:t>ZhouYin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graphicFrame>
        <p:nvGraphicFramePr>
          <p:cNvPr id="11" name="表格 10"/>
          <p:cNvGraphicFramePr>
            <a:graphicFrameLocks noGrp="1"/>
          </p:cNvGraphicFramePr>
          <p:nvPr/>
        </p:nvGraphicFramePr>
        <p:xfrm>
          <a:off x="5287452" y="4423176"/>
          <a:ext cx="4213860" cy="1329690"/>
        </p:xfrm>
        <a:graphic>
          <a:graphicData uri="http://schemas.openxmlformats.org/drawingml/2006/table">
            <a:tbl>
              <a:tblPr>
                <a:tableStyleId>{5C22544A-7EE6-4342-B048-85BDC9FD1C3A}</a:tableStyleId>
              </a:tblPr>
              <a:tblGrid>
                <a:gridCol w="1579245"/>
                <a:gridCol w="1580515"/>
                <a:gridCol w="1054100"/>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r h="811530">
                <a:tc>
                  <a:txBody>
                    <a:bodyPr/>
                    <a:lstStyle/>
                    <a:p>
                      <a:pPr marL="0" marR="0" algn="ctr">
                        <a:spcBef>
                          <a:spcPts val="0"/>
                        </a:spcBef>
                        <a:spcAft>
                          <a:spcPts val="0"/>
                        </a:spcAft>
                      </a:pPr>
                      <a:r>
                        <a:rPr lang="en-US" sz="1400" kern="100" dirty="0">
                          <a:effectLst/>
                        </a:rPr>
                        <a:t>Test Upload</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sp>
        <p:nvSpPr>
          <p:cNvPr id="5" name="文本框 4"/>
          <p:cNvSpPr txBox="1"/>
          <p:nvPr/>
        </p:nvSpPr>
        <p:spPr>
          <a:xfrm>
            <a:off x="1152939" y="1981200"/>
            <a:ext cx="9959009" cy="4970591"/>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Test </a:t>
            </a:r>
            <a:r>
              <a:rPr lang="en-US" altLang="zh-CN" dirty="0" err="1">
                <a:latin typeface="等线" panose="02010600030101010101" pitchFamily="2" charset="-122"/>
                <a:ea typeface="等线" panose="02010600030101010101" pitchFamily="2" charset="-122"/>
              </a:rPr>
              <a:t>tools:</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Testing</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with Spring Integration Junit</a:t>
            </a:r>
            <a:endParaRPr lang="en-US" altLang="zh-CN" dirty="0">
              <a:effectLst/>
              <a:latin typeface="等线" panose="02010600030101010101" pitchFamily="2" charset="-122"/>
              <a:ea typeface="等线" panose="02010600030101010101" pitchFamily="2" charset="-122"/>
            </a:endParaRPr>
          </a:p>
          <a:p>
            <a:r>
              <a:rPr lang="en-US" altLang="zh-CN" kern="100" dirty="0">
                <a:effectLst/>
                <a:latin typeface="等线" panose="02010600030101010101" pitchFamily="2" charset="-122"/>
                <a:ea typeface="等线" panose="02010600030101010101" pitchFamily="2" charset="-122"/>
              </a:rPr>
              <a:t>pass standard:</a:t>
            </a:r>
            <a:endParaRPr lang="en-US" altLang="zh-CN" kern="100" dirty="0">
              <a:effectLst/>
              <a:latin typeface="等线" panose="02010600030101010101" pitchFamily="2" charset="-122"/>
              <a:ea typeface="等线" panose="02010600030101010101" pitchFamily="2" charset="-122"/>
            </a:endParaRPr>
          </a:p>
          <a:p>
            <a:r>
              <a:rPr lang="en-US" altLang="zh-CN" kern="100" dirty="0">
                <a:effectLst/>
                <a:latin typeface="等线" panose="02010600030101010101" pitchFamily="2" charset="-122"/>
                <a:ea typeface="等线" panose="02010600030101010101" pitchFamily="2" charset="-122"/>
              </a:rPr>
              <a:t>             Test login function, Test signup function and Test Upload </a:t>
            </a:r>
            <a:r>
              <a:rPr lang="en-US" altLang="zh-CN" kern="100" dirty="0" err="1">
                <a:effectLst/>
                <a:latin typeface="等线" panose="02010600030101010101" pitchFamily="2" charset="-122"/>
                <a:ea typeface="等线" panose="02010600030101010101" pitchFamily="2" charset="-122"/>
              </a:rPr>
              <a:t>function:</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All</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Examples can input result equals to expected result</a:t>
            </a:r>
            <a:endPar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endParaRPr>
          </a:p>
          <a:p>
            <a:r>
              <a:rPr lang="en-US" altLang="zh-CN" kern="0" dirty="0">
                <a:solidFill>
                  <a:srgbClr val="000000"/>
                </a:solidFill>
                <a:latin typeface="等线" panose="02010600030101010101" pitchFamily="2" charset="-122"/>
                <a:ea typeface="等线" panose="02010600030101010101" pitchFamily="2" charset="-122"/>
              </a:rPr>
              <a:t>             Test </a:t>
            </a:r>
            <a:r>
              <a:rPr lang="en-US" altLang="zh-CN" kern="100" dirty="0">
                <a:effectLst/>
                <a:latin typeface="等线" panose="02010600030101010101" pitchFamily="2" charset="-122"/>
                <a:ea typeface="等线" panose="02010600030101010101" pitchFamily="2" charset="-122"/>
              </a:rPr>
              <a:t>Summary Function, Test </a:t>
            </a:r>
            <a:r>
              <a:rPr lang="en-US" altLang="zh-CN" kern="100" dirty="0" err="1">
                <a:effectLst/>
                <a:latin typeface="等线" panose="02010600030101010101" pitchFamily="2" charset="-122"/>
                <a:ea typeface="等线" panose="02010600030101010101" pitchFamily="2" charset="-122"/>
              </a:rPr>
              <a:t>pictureToText</a:t>
            </a:r>
            <a:r>
              <a:rPr lang="en-US" altLang="zh-CN" kern="100" dirty="0">
                <a:latin typeface="等线" panose="02010600030101010101" pitchFamily="2" charset="-122"/>
                <a:ea typeface="等线" panose="02010600030101010101" pitchFamily="2" charset="-122"/>
              </a:rPr>
              <a:t> </a:t>
            </a:r>
            <a:r>
              <a:rPr lang="en-US" altLang="zh-CN" kern="100" dirty="0" err="1">
                <a:effectLst/>
                <a:latin typeface="等线" panose="02010600030101010101" pitchFamily="2" charset="-122"/>
                <a:ea typeface="等线" panose="02010600030101010101" pitchFamily="2" charset="-122"/>
              </a:rPr>
              <a:t>Function,Test</a:t>
            </a:r>
            <a:r>
              <a:rPr lang="en-US" altLang="zh-CN" kern="100" dirty="0">
                <a:effectLst/>
                <a:latin typeface="等线" panose="02010600030101010101" pitchFamily="2" charset="-122"/>
                <a:ea typeface="等线" panose="02010600030101010101" pitchFamily="2" charset="-122"/>
              </a:rPr>
              <a:t> Machine Reading Comprehension </a:t>
            </a:r>
            <a:r>
              <a:rPr lang="en-US" altLang="zh-CN" kern="100" dirty="0" err="1">
                <a:effectLst/>
                <a:latin typeface="等线" panose="02010600030101010101" pitchFamily="2" charset="-122"/>
                <a:ea typeface="等线" panose="02010600030101010101" pitchFamily="2" charset="-122"/>
              </a:rPr>
              <a:t>Function:code</a:t>
            </a:r>
            <a:r>
              <a:rPr lang="en-US" altLang="zh-CN" kern="100" dirty="0">
                <a:effectLst/>
                <a:latin typeface="等线" panose="02010600030101010101" pitchFamily="2" charset="-122"/>
                <a:ea typeface="等线" panose="02010600030101010101" pitchFamily="2" charset="-122"/>
              </a:rPr>
              <a:t> can successfully run</a:t>
            </a:r>
            <a:endParaRPr lang="en-US" altLang="zh-CN" kern="100" dirty="0">
              <a:effectLst/>
              <a:latin typeface="等线" panose="02010600030101010101" pitchFamily="2" charset="-122"/>
              <a:ea typeface="等线" panose="02010600030101010101" pitchFamily="2" charset="-122"/>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Test Method:</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rPr>
              <a:t>             Test login function, Test signup function and Test Upload </a:t>
            </a:r>
            <a:r>
              <a:rPr lang="en-US" altLang="zh-CN" sz="1800" kern="100" dirty="0" err="1">
                <a:effectLst/>
                <a:latin typeface="等线" panose="02010600030101010101" pitchFamily="2" charset="-122"/>
                <a:ea typeface="等线" panose="02010600030101010101" pitchFamily="2" charset="-122"/>
              </a:rPr>
              <a:t>function:we</a:t>
            </a:r>
            <a:r>
              <a:rPr lang="en-US" altLang="zh-CN" sz="1800" kern="100" dirty="0">
                <a:effectLst/>
                <a:latin typeface="等线" panose="02010600030101010101" pitchFamily="2" charset="-122"/>
                <a:ea typeface="等线" panose="02010600030101010101" pitchFamily="2" charset="-122"/>
              </a:rPr>
              <a:t> use legal and </a:t>
            </a:r>
            <a:r>
              <a:rPr lang="en-US" altLang="zh-CN" sz="1800" kern="100" dirty="0" err="1">
                <a:effectLst/>
                <a:latin typeface="等线" panose="02010600030101010101" pitchFamily="2" charset="-122"/>
                <a:ea typeface="等线" panose="02010600030101010101" pitchFamily="2" charset="-122"/>
              </a:rPr>
              <a:t>illegall</a:t>
            </a:r>
            <a:r>
              <a:rPr lang="en-US" altLang="zh-CN" sz="1800" kern="100" dirty="0">
                <a:effectLst/>
                <a:latin typeface="等线" panose="02010600030101010101" pitchFamily="2" charset="-122"/>
                <a:ea typeface="等线" panose="02010600030101010101" pitchFamily="2" charset="-122"/>
              </a:rPr>
              <a:t> inputs to test the code</a:t>
            </a:r>
            <a:endParaRPr lang="en-US" altLang="zh-CN" sz="1800" kern="100" dirty="0">
              <a:effectLst/>
              <a:latin typeface="等线" panose="02010600030101010101" pitchFamily="2" charset="-122"/>
              <a:ea typeface="等线" panose="02010600030101010101" pitchFamily="2" charset="-122"/>
            </a:endParaRPr>
          </a:p>
          <a:p>
            <a:r>
              <a:rPr lang="en-US" altLang="zh-CN" sz="1800" kern="0" dirty="0">
                <a:solidFill>
                  <a:srgbClr val="000000"/>
                </a:solidFill>
                <a:latin typeface="等线" panose="02010600030101010101" pitchFamily="2" charset="-122"/>
                <a:ea typeface="等线" panose="02010600030101010101" pitchFamily="2" charset="-122"/>
              </a:rPr>
              <a:t>             Test </a:t>
            </a:r>
            <a:r>
              <a:rPr lang="en-US" altLang="zh-CN" sz="1800" kern="100" dirty="0">
                <a:effectLst/>
                <a:latin typeface="等线" panose="02010600030101010101" pitchFamily="2" charset="-122"/>
                <a:ea typeface="等线" panose="02010600030101010101" pitchFamily="2" charset="-122"/>
              </a:rPr>
              <a:t>Summary Function, Test </a:t>
            </a:r>
            <a:r>
              <a:rPr lang="en-US" altLang="zh-CN" sz="1800" kern="100" dirty="0" err="1">
                <a:effectLst/>
                <a:latin typeface="等线" panose="02010600030101010101" pitchFamily="2" charset="-122"/>
                <a:ea typeface="等线" panose="02010600030101010101" pitchFamily="2" charset="-122"/>
              </a:rPr>
              <a:t>pictureToText</a:t>
            </a:r>
            <a:r>
              <a:rPr lang="en-US" altLang="zh-CN" sz="1800" kern="100" dirty="0">
                <a:latin typeface="等线" panose="02010600030101010101" pitchFamily="2" charset="-122"/>
                <a:ea typeface="等线" panose="02010600030101010101" pitchFamily="2" charset="-122"/>
              </a:rPr>
              <a:t> </a:t>
            </a:r>
            <a:r>
              <a:rPr lang="en-US" altLang="zh-CN" sz="1800" kern="100" dirty="0" err="1">
                <a:effectLst/>
                <a:latin typeface="等线" panose="02010600030101010101" pitchFamily="2" charset="-122"/>
                <a:ea typeface="等线" panose="02010600030101010101" pitchFamily="2" charset="-122"/>
              </a:rPr>
              <a:t>Function,Test</a:t>
            </a:r>
            <a:r>
              <a:rPr lang="en-US" altLang="zh-CN" sz="1800" kern="100" dirty="0">
                <a:effectLst/>
                <a:latin typeface="等线" panose="02010600030101010101" pitchFamily="2" charset="-122"/>
                <a:ea typeface="等线" panose="02010600030101010101" pitchFamily="2" charset="-122"/>
              </a:rPr>
              <a:t> Machine Reading Comprehension </a:t>
            </a:r>
            <a:r>
              <a:rPr lang="en-US" altLang="zh-CN" sz="1800" kern="100" dirty="0" err="1">
                <a:effectLst/>
                <a:latin typeface="等线" panose="02010600030101010101" pitchFamily="2" charset="-122"/>
                <a:ea typeface="等线" panose="02010600030101010101" pitchFamily="2" charset="-122"/>
              </a:rPr>
              <a:t>Function</a:t>
            </a:r>
            <a:r>
              <a:rPr lang="en-US" altLang="zh-CN" sz="1800" kern="100" dirty="0" err="1">
                <a:latin typeface="等线" panose="02010600030101010101" pitchFamily="2" charset="-122"/>
                <a:ea typeface="等线" panose="02010600030101010101" pitchFamily="2" charset="-122"/>
              </a:rPr>
              <a:t>:we</a:t>
            </a:r>
            <a:r>
              <a:rPr lang="en-US" altLang="zh-CN" sz="1800" kern="100" dirty="0">
                <a:latin typeface="等线" panose="02010600030101010101" pitchFamily="2" charset="-122"/>
                <a:ea typeface="等线" panose="02010600030101010101" pitchFamily="2" charset="-122"/>
              </a:rPr>
              <a:t> use variable input to test the code</a:t>
            </a:r>
            <a:endParaRPr lang="en-US" altLang="zh-CN" sz="1800" kern="100" dirty="0">
              <a:effectLst/>
              <a:latin typeface="等线" panose="02010600030101010101" pitchFamily="2" charset="-122"/>
              <a:ea typeface="等线" panose="02010600030101010101" pitchFamily="2" charset="-122"/>
            </a:endParaRPr>
          </a:p>
          <a:p>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dirty="0">
              <a:effectLst/>
              <a:latin typeface="宋体" panose="02010600030101010101" pitchFamily="2" charset="-122"/>
              <a:ea typeface="宋体" panose="02010600030101010101" pitchFamily="2" charset="-122"/>
            </a:endParaRPr>
          </a:p>
          <a:p>
            <a:endPar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400" kern="100" dirty="0">
              <a:effectLst/>
            </a:endParaRPr>
          </a:p>
          <a:p>
            <a:endParaRPr lang="en-US" altLang="zh-CN" sz="1800" kern="100" dirty="0">
              <a:effectLst/>
              <a:latin typeface="等线" panose="02010600030101010101" pitchFamily="2" charset="-122"/>
              <a:ea typeface="等线" panose="02010600030101010101" pitchFamily="2" charset="-122"/>
            </a:endParaRP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cases</a:t>
            </a:r>
            <a:endParaRPr lang="zh-CN" altLang="en-US" dirty="0"/>
          </a:p>
        </p:txBody>
      </p:sp>
      <p:pic>
        <p:nvPicPr>
          <p:cNvPr id="7" name="图片 6"/>
          <p:cNvPicPr>
            <a:picLocks noChangeAspect="1"/>
          </p:cNvPicPr>
          <p:nvPr/>
        </p:nvPicPr>
        <p:blipFill>
          <a:blip r:embed="rId1"/>
          <a:stretch>
            <a:fillRect/>
          </a:stretch>
        </p:blipFill>
        <p:spPr>
          <a:xfrm>
            <a:off x="608916" y="1422714"/>
            <a:ext cx="10497089" cy="3880049"/>
          </a:xfrm>
          <a:prstGeom prst="rect">
            <a:avLst/>
          </a:prstGeom>
        </p:spPr>
      </p:pic>
      <p:pic>
        <p:nvPicPr>
          <p:cNvPr id="9" name="图片 8"/>
          <p:cNvPicPr>
            <a:picLocks noChangeAspect="1"/>
          </p:cNvPicPr>
          <p:nvPr/>
        </p:nvPicPr>
        <p:blipFill>
          <a:blip r:embed="rId2"/>
          <a:stretch>
            <a:fillRect/>
          </a:stretch>
        </p:blipFill>
        <p:spPr>
          <a:xfrm>
            <a:off x="7954935" y="5612295"/>
            <a:ext cx="4237065" cy="652544"/>
          </a:xfrm>
          <a:prstGeom prst="rect">
            <a:avLst/>
          </a:prstGeom>
        </p:spPr>
      </p:pic>
      <p:pic>
        <p:nvPicPr>
          <p:cNvPr id="15" name="图片 14"/>
          <p:cNvPicPr>
            <a:picLocks noChangeAspect="1"/>
          </p:cNvPicPr>
          <p:nvPr/>
        </p:nvPicPr>
        <p:blipFill>
          <a:blip r:embed="rId3"/>
          <a:stretch>
            <a:fillRect/>
          </a:stretch>
        </p:blipFill>
        <p:spPr>
          <a:xfrm>
            <a:off x="200659" y="5706780"/>
            <a:ext cx="7563239" cy="4635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result</a:t>
            </a:r>
            <a:endParaRPr lang="zh-CN" altLang="en-US" dirty="0"/>
          </a:p>
        </p:txBody>
      </p:sp>
      <p:pic>
        <p:nvPicPr>
          <p:cNvPr id="6" name="图片 5"/>
          <p:cNvPicPr>
            <a:picLocks noChangeAspect="1"/>
          </p:cNvPicPr>
          <p:nvPr/>
        </p:nvPicPr>
        <p:blipFill>
          <a:blip r:embed="rId1"/>
          <a:stretch>
            <a:fillRect/>
          </a:stretch>
        </p:blipFill>
        <p:spPr>
          <a:xfrm>
            <a:off x="1503625" y="2089349"/>
            <a:ext cx="3181514" cy="2997354"/>
          </a:xfrm>
          <a:prstGeom prst="rect">
            <a:avLst/>
          </a:prstGeom>
        </p:spPr>
      </p:pic>
      <p:pic>
        <p:nvPicPr>
          <p:cNvPr id="8" name="图片 7"/>
          <p:cNvPicPr>
            <a:picLocks noChangeAspect="1"/>
          </p:cNvPicPr>
          <p:nvPr/>
        </p:nvPicPr>
        <p:blipFill>
          <a:blip r:embed="rId2"/>
          <a:stretch>
            <a:fillRect/>
          </a:stretch>
        </p:blipFill>
        <p:spPr>
          <a:xfrm>
            <a:off x="6781442" y="2756275"/>
            <a:ext cx="3187864" cy="15177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Lesson Learnt</a:t>
            </a:r>
            <a:endParaRPr lang="zh-CN" altLang="en-US" dirty="0"/>
          </a:p>
        </p:txBody>
      </p:sp>
      <p:sp>
        <p:nvSpPr>
          <p:cNvPr id="5" name="文本框 4"/>
          <p:cNvSpPr txBox="1"/>
          <p:nvPr/>
        </p:nvSpPr>
        <p:spPr>
          <a:xfrm>
            <a:off x="914400" y="1782418"/>
            <a:ext cx="10349948" cy="3970318"/>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1.Project management knowledge: Software project management enables us to master the basic knowledge and skills of project management, such as project scope management, schedule management, cost management, risk management and other aspects of knowledge, which is also applicable to managing other types of projects.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2.Teamwork: Software project management requires team members to work together to accomplish tasks. This helps improve our teamwork and communication skills, and makes us better able to cooperate with others to complete tasks.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3.Risk Management: In software project management, we need to assess and manage various risks in the project. This process brings new domain knowledge and risk management skills, while also allowing us to understand best practices for identifying and handling risks within a project.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Arial" panose="020B0604020202020204" pitchFamily="34" charset="0"/>
              </a:rPr>
              <a:t>Conclusion</a:t>
            </a:r>
            <a:endParaRPr lang="zh-CN" altLang="en-US" dirty="0">
              <a:solidFill>
                <a:schemeClr val="bg1"/>
              </a:solidFill>
            </a:endParaRPr>
          </a:p>
        </p:txBody>
      </p:sp>
      <p:sp>
        <p:nvSpPr>
          <p:cNvPr id="5" name="文本框 4"/>
          <p:cNvSpPr txBox="1"/>
          <p:nvPr/>
        </p:nvSpPr>
        <p:spPr>
          <a:xfrm>
            <a:off x="1232452" y="2034209"/>
            <a:ext cx="10230678" cy="3415030"/>
          </a:xfrm>
          <a:prstGeom prst="rect">
            <a:avLst/>
          </a:prstGeom>
          <a:noFill/>
        </p:spPr>
        <p:txBody>
          <a:bodyPr wrap="square" rtlCol="0">
            <a:spAutoFit/>
          </a:bodyPr>
          <a:lstStyle/>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successfully completed the transformation from pictures to files, summary extraction, machine reading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comprehension.all risks we have met are successfully resolved.</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realized all functions we have scheduled before without using exceeding time</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Although all the planned function are available,there are many shortcomings.Firstly,for </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 the transformation from pictures to files,the error recognition of  some characters is still existed.Secondly,for summary extraction, The key sentence extraction algorithm needs further improvement.Thirdly,for machine reading comprehension,We should improve the training corpus to reduce the probability of the model answering "unanswerable"</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635" y="-96081"/>
            <a:ext cx="12304327" cy="7009572"/>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直角三角形 4"/>
          <p:cNvSpPr/>
          <p:nvPr/>
        </p:nvSpPr>
        <p:spPr>
          <a:xfrm rot="16200000" flipH="1" flipV="1">
            <a:off x="-209122" y="-5593"/>
            <a:ext cx="2020888" cy="1839913"/>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4"/>
          <p:cNvSpPr/>
          <p:nvPr/>
        </p:nvSpPr>
        <p:spPr>
          <a:xfrm flipH="1">
            <a:off x="8148637" y="3178175"/>
            <a:ext cx="4043363" cy="3679825"/>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 name="组合 6"/>
          <p:cNvGrpSpPr/>
          <p:nvPr/>
        </p:nvGrpSpPr>
        <p:grpSpPr>
          <a:xfrm>
            <a:off x="9047163" y="5018087"/>
            <a:ext cx="2936875" cy="1544636"/>
            <a:chOff x="5940152" y="4941168"/>
            <a:chExt cx="2935963" cy="1545834"/>
          </a:xfrm>
        </p:grpSpPr>
        <p:sp>
          <p:nvSpPr>
            <p:cNvPr id="8" name="椭圆 7"/>
            <p:cNvSpPr/>
            <p:nvPr/>
          </p:nvSpPr>
          <p:spPr>
            <a:xfrm>
              <a:off x="5940152" y="5517877"/>
              <a:ext cx="2935963" cy="935763"/>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pic>
          <p:nvPicPr>
            <p:cNvPr id="9" name="Picture 5"/>
            <p:cNvPicPr>
              <a:picLocks noChangeAspect="1"/>
            </p:cNvPicPr>
            <p:nvPr/>
          </p:nvPicPr>
          <p:blipFill>
            <a:blip r:embed="rId1">
              <a:grayscl/>
            </a:blip>
            <a:stretch>
              <a:fillRect/>
            </a:stretch>
          </p:blipFill>
          <p:spPr>
            <a:xfrm>
              <a:off x="6336172" y="4941168"/>
              <a:ext cx="2274444" cy="1545834"/>
            </a:xfrm>
            <a:prstGeom prst="rect">
              <a:avLst/>
            </a:prstGeom>
            <a:noFill/>
            <a:ln w="9525">
              <a:noFill/>
            </a:ln>
          </p:spPr>
        </p:pic>
      </p:grpSp>
      <p:sp>
        <p:nvSpPr>
          <p:cNvPr id="10" name="标题 15"/>
          <p:cNvSpPr>
            <a:spLocks noGrp="1"/>
          </p:cNvSpPr>
          <p:nvPr/>
        </p:nvSpPr>
        <p:spPr>
          <a:xfrm>
            <a:off x="1338470" y="108502"/>
            <a:ext cx="8229600" cy="5715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72063"/>
                </a:solidFill>
                <a:effectLst/>
                <a:uLnTx/>
                <a:uFillTx/>
                <a:latin typeface="+mn-lt"/>
                <a:ea typeface="+mn-ea"/>
                <a:cs typeface="+mn-cs"/>
              </a:rPr>
              <a:t>C</a:t>
            </a:r>
            <a:r>
              <a:rPr kumimoji="0" lang="zh-CN" altLang="en-US" sz="2800" b="1" i="0" u="none" strike="noStrike" kern="1200" cap="none" spc="0" normalizeH="0" baseline="0" noProof="0" dirty="0">
                <a:ln>
                  <a:noFill/>
                </a:ln>
                <a:solidFill>
                  <a:srgbClr val="072063"/>
                </a:solidFill>
                <a:effectLst/>
                <a:uLnTx/>
                <a:uFillTx/>
                <a:latin typeface="+mn-lt"/>
                <a:ea typeface="+mn-ea"/>
                <a:cs typeface="+mn-cs"/>
              </a:rPr>
              <a:t>atalogue</a:t>
            </a:r>
            <a:endParaRPr kumimoji="0" lang="zh-CN" altLang="en-US" sz="2800" b="1" i="0" u="none" strike="noStrike" kern="1200" cap="none" spc="0" normalizeH="0" baseline="0" noProof="0" dirty="0">
              <a:ln>
                <a:noFill/>
              </a:ln>
              <a:solidFill>
                <a:srgbClr val="072063"/>
              </a:solidFill>
              <a:effectLst/>
              <a:uLnTx/>
              <a:uFillTx/>
              <a:latin typeface="+mn-lt"/>
              <a:ea typeface="+mn-ea"/>
              <a:cs typeface="+mn-cs"/>
            </a:endParaRPr>
          </a:p>
        </p:txBody>
      </p:sp>
      <p:grpSp>
        <p:nvGrpSpPr>
          <p:cNvPr id="11" name="组合 10"/>
          <p:cNvGrpSpPr/>
          <p:nvPr/>
        </p:nvGrpSpPr>
        <p:grpSpPr>
          <a:xfrm>
            <a:off x="2389723" y="978945"/>
            <a:ext cx="606425" cy="606425"/>
            <a:chOff x="2627784" y="1701415"/>
            <a:chExt cx="605681" cy="605681"/>
          </a:xfrm>
        </p:grpSpPr>
        <p:sp>
          <p:nvSpPr>
            <p:cNvPr id="12" name="椭圆 11"/>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13" name="Group 27"/>
            <p:cNvGrpSpPr>
              <a:grpSpLocks noChangeAspect="1"/>
            </p:cNvGrpSpPr>
            <p:nvPr/>
          </p:nvGrpSpPr>
          <p:grpSpPr>
            <a:xfrm>
              <a:off x="2754993" y="1831399"/>
              <a:ext cx="351261" cy="345712"/>
              <a:chOff x="-2952" y="-1157"/>
              <a:chExt cx="3605" cy="3548"/>
            </a:xfrm>
          </p:grpSpPr>
          <p:sp>
            <p:nvSpPr>
              <p:cNvPr id="14"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 name="组合 16"/>
          <p:cNvGrpSpPr/>
          <p:nvPr/>
        </p:nvGrpSpPr>
        <p:grpSpPr>
          <a:xfrm>
            <a:off x="3560446" y="1022759"/>
            <a:ext cx="3778250" cy="522186"/>
            <a:chOff x="3007567" y="1667529"/>
            <a:chExt cx="3778797" cy="522220"/>
          </a:xfrm>
        </p:grpSpPr>
        <p:sp>
          <p:nvSpPr>
            <p:cNvPr id="18"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Final </a:t>
              </a:r>
              <a:r>
                <a:rPr lang="en-US" altLang="zh-CN" sz="2000" b="1" dirty="0" err="1">
                  <a:solidFill>
                    <a:srgbClr val="072063"/>
                  </a:solidFill>
                  <a:latin typeface="Arial" panose="020B0604020202020204" pitchFamily="34" charset="0"/>
                </a:rPr>
                <a:t>Prodect</a:t>
              </a:r>
              <a:r>
                <a:rPr lang="en-US" altLang="zh-CN" sz="2000" b="1" dirty="0">
                  <a:solidFill>
                    <a:srgbClr val="072063"/>
                  </a:solidFill>
                  <a:latin typeface="Arial" panose="020B0604020202020204" pitchFamily="34" charset="0"/>
                </a:rPr>
                <a:t> Demo</a:t>
              </a:r>
              <a:endParaRPr lang="zh-CN" altLang="en-US" sz="2000" b="1" dirty="0">
                <a:solidFill>
                  <a:srgbClr val="072063"/>
                </a:solidFill>
                <a:latin typeface="Arial" panose="020B0604020202020204" pitchFamily="34" charset="0"/>
              </a:endParaRPr>
            </a:p>
          </p:txBody>
        </p:sp>
        <p:cxnSp>
          <p:nvCxnSpPr>
            <p:cNvPr id="19" name="直接连接符 18"/>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2397263" y="1827217"/>
            <a:ext cx="606425" cy="606425"/>
            <a:chOff x="2627784" y="1701415"/>
            <a:chExt cx="605681" cy="605681"/>
          </a:xfrm>
        </p:grpSpPr>
        <p:sp>
          <p:nvSpPr>
            <p:cNvPr id="21" name="椭圆 20"/>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22" name="Group 27"/>
            <p:cNvGrpSpPr>
              <a:grpSpLocks noChangeAspect="1"/>
            </p:cNvGrpSpPr>
            <p:nvPr/>
          </p:nvGrpSpPr>
          <p:grpSpPr>
            <a:xfrm>
              <a:off x="2754993" y="1831399"/>
              <a:ext cx="351261" cy="345712"/>
              <a:chOff x="-2952" y="-1157"/>
              <a:chExt cx="3605" cy="3548"/>
            </a:xfrm>
          </p:grpSpPr>
          <p:sp>
            <p:nvSpPr>
              <p:cNvPr id="23"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6" name="组合 25"/>
          <p:cNvGrpSpPr/>
          <p:nvPr/>
        </p:nvGrpSpPr>
        <p:grpSpPr>
          <a:xfrm>
            <a:off x="3590404" y="1968029"/>
            <a:ext cx="3778250" cy="518795"/>
            <a:chOff x="2771957" y="2672252"/>
            <a:chExt cx="3778797" cy="518829"/>
          </a:xfrm>
        </p:grpSpPr>
        <p:sp>
          <p:nvSpPr>
            <p:cNvPr id="27" name="TextBox 11"/>
            <p:cNvSpPr txBox="1"/>
            <p:nvPr/>
          </p:nvSpPr>
          <p:spPr>
            <a:xfrm>
              <a:off x="2771957" y="2672252"/>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Project Execution Detail</a:t>
              </a:r>
              <a:endParaRPr lang="zh-CN" altLang="en-US" sz="2000" b="1" dirty="0">
                <a:solidFill>
                  <a:srgbClr val="072063"/>
                </a:solidFill>
                <a:latin typeface="Arial" panose="020B0604020202020204" pitchFamily="34" charset="0"/>
              </a:endParaRPr>
            </a:p>
          </p:txBody>
        </p:sp>
        <p:cxnSp>
          <p:nvCxnSpPr>
            <p:cNvPr id="28" name="直接连接符 27"/>
            <p:cNvCxnSpPr/>
            <p:nvPr/>
          </p:nvCxnSpPr>
          <p:spPr>
            <a:xfrm>
              <a:off x="3210576" y="3145702"/>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2388007" y="2783778"/>
            <a:ext cx="606425" cy="606425"/>
            <a:chOff x="2627784" y="1701415"/>
            <a:chExt cx="605681" cy="605681"/>
          </a:xfrm>
        </p:grpSpPr>
        <p:sp>
          <p:nvSpPr>
            <p:cNvPr id="33" name="椭圆 32"/>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34" name="Group 27"/>
            <p:cNvGrpSpPr>
              <a:grpSpLocks noChangeAspect="1"/>
            </p:cNvGrpSpPr>
            <p:nvPr/>
          </p:nvGrpSpPr>
          <p:grpSpPr>
            <a:xfrm>
              <a:off x="2754993" y="1831399"/>
              <a:ext cx="351261" cy="345712"/>
              <a:chOff x="-2952" y="-1157"/>
              <a:chExt cx="3605" cy="3548"/>
            </a:xfrm>
          </p:grpSpPr>
          <p:sp>
            <p:nvSpPr>
              <p:cNvPr id="35"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38" name="组合 37"/>
          <p:cNvGrpSpPr/>
          <p:nvPr/>
        </p:nvGrpSpPr>
        <p:grpSpPr>
          <a:xfrm>
            <a:off x="3611949" y="2773231"/>
            <a:ext cx="3778250" cy="522186"/>
            <a:chOff x="3007567" y="1667529"/>
            <a:chExt cx="3778797" cy="522220"/>
          </a:xfrm>
        </p:grpSpPr>
        <p:sp>
          <p:nvSpPr>
            <p:cNvPr id="39"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Risk Plan</a:t>
              </a:r>
              <a:endParaRPr lang="zh-CN" altLang="en-US" sz="2000" b="1" dirty="0">
                <a:solidFill>
                  <a:srgbClr val="072063"/>
                </a:solidFill>
                <a:latin typeface="Arial" panose="020B0604020202020204" pitchFamily="34" charset="0"/>
              </a:endParaRPr>
            </a:p>
          </p:txBody>
        </p:sp>
        <p:cxnSp>
          <p:nvCxnSpPr>
            <p:cNvPr id="40" name="直接连接符 39"/>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2382625" y="3735853"/>
            <a:ext cx="606425" cy="606425"/>
            <a:chOff x="2627784" y="1701415"/>
            <a:chExt cx="605681" cy="605681"/>
          </a:xfrm>
        </p:grpSpPr>
        <p:sp>
          <p:nvSpPr>
            <p:cNvPr id="42" name="椭圆 41"/>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43" name="Group 27"/>
            <p:cNvGrpSpPr>
              <a:grpSpLocks noChangeAspect="1"/>
            </p:cNvGrpSpPr>
            <p:nvPr/>
          </p:nvGrpSpPr>
          <p:grpSpPr>
            <a:xfrm>
              <a:off x="2754993" y="1831399"/>
              <a:ext cx="351261" cy="345712"/>
              <a:chOff x="-2952" y="-1157"/>
              <a:chExt cx="3605" cy="3548"/>
            </a:xfrm>
          </p:grpSpPr>
          <p:sp>
            <p:nvSpPr>
              <p:cNvPr id="44"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47" name="组合 46"/>
          <p:cNvGrpSpPr/>
          <p:nvPr/>
        </p:nvGrpSpPr>
        <p:grpSpPr>
          <a:xfrm>
            <a:off x="3590404" y="3761929"/>
            <a:ext cx="3778250" cy="522186"/>
            <a:chOff x="3007567" y="1667529"/>
            <a:chExt cx="3778797" cy="522220"/>
          </a:xfrm>
        </p:grpSpPr>
        <p:sp>
          <p:nvSpPr>
            <p:cNvPr id="48"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Test </a:t>
              </a:r>
              <a:r>
                <a:rPr lang="en-US" altLang="zh-CN" sz="2000" b="1" dirty="0" err="1">
                  <a:solidFill>
                    <a:srgbClr val="072063"/>
                  </a:solidFill>
                  <a:latin typeface="Arial" panose="020B0604020202020204" pitchFamily="34" charset="0"/>
                </a:rPr>
                <a:t>Plan&amp;Test</a:t>
              </a:r>
              <a:r>
                <a:rPr lang="en-US" altLang="zh-CN" sz="2000" b="1" dirty="0">
                  <a:solidFill>
                    <a:srgbClr val="072063"/>
                  </a:solidFill>
                  <a:latin typeface="Arial" panose="020B0604020202020204" pitchFamily="34" charset="0"/>
                </a:rPr>
                <a:t> Cases</a:t>
              </a:r>
              <a:endParaRPr lang="zh-CN" altLang="en-US" sz="2000" b="1" dirty="0">
                <a:solidFill>
                  <a:srgbClr val="072063"/>
                </a:solidFill>
                <a:latin typeface="Arial" panose="020B0604020202020204" pitchFamily="34" charset="0"/>
              </a:endParaRPr>
            </a:p>
          </p:txBody>
        </p:sp>
        <p:cxnSp>
          <p:nvCxnSpPr>
            <p:cNvPr id="49" name="直接连接符 48"/>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2342775" y="4671833"/>
            <a:ext cx="606425" cy="606425"/>
            <a:chOff x="2627784" y="1701415"/>
            <a:chExt cx="605681" cy="605681"/>
          </a:xfrm>
        </p:grpSpPr>
        <p:sp>
          <p:nvSpPr>
            <p:cNvPr id="51" name="椭圆 50"/>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52" name="Group 27"/>
            <p:cNvGrpSpPr>
              <a:grpSpLocks noChangeAspect="1"/>
            </p:cNvGrpSpPr>
            <p:nvPr/>
          </p:nvGrpSpPr>
          <p:grpSpPr>
            <a:xfrm>
              <a:off x="2754993" y="1831399"/>
              <a:ext cx="351261" cy="345712"/>
              <a:chOff x="-2952" y="-1157"/>
              <a:chExt cx="3605" cy="3548"/>
            </a:xfrm>
          </p:grpSpPr>
          <p:sp>
            <p:nvSpPr>
              <p:cNvPr id="53"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6" name="组合 55"/>
          <p:cNvGrpSpPr/>
          <p:nvPr/>
        </p:nvGrpSpPr>
        <p:grpSpPr>
          <a:xfrm>
            <a:off x="3560445" y="4733095"/>
            <a:ext cx="3778250" cy="522186"/>
            <a:chOff x="3007567" y="1667529"/>
            <a:chExt cx="3778797" cy="522220"/>
          </a:xfrm>
        </p:grpSpPr>
        <p:sp>
          <p:nvSpPr>
            <p:cNvPr id="57"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Lesson Learnt</a:t>
              </a:r>
              <a:endParaRPr lang="zh-CN" altLang="en-US" sz="2000" b="1" dirty="0">
                <a:solidFill>
                  <a:srgbClr val="072063"/>
                </a:solidFill>
                <a:latin typeface="Arial" panose="020B0604020202020204" pitchFamily="34" charset="0"/>
              </a:endParaRPr>
            </a:p>
          </p:txBody>
        </p:sp>
        <p:cxnSp>
          <p:nvCxnSpPr>
            <p:cNvPr id="58" name="直接连接符 57"/>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2382624" y="5735634"/>
            <a:ext cx="606425" cy="606425"/>
            <a:chOff x="2627784" y="1701415"/>
            <a:chExt cx="605681" cy="605681"/>
          </a:xfrm>
        </p:grpSpPr>
        <p:sp>
          <p:nvSpPr>
            <p:cNvPr id="60" name="椭圆 59"/>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61" name="Group 27"/>
            <p:cNvGrpSpPr>
              <a:grpSpLocks noChangeAspect="1"/>
            </p:cNvGrpSpPr>
            <p:nvPr/>
          </p:nvGrpSpPr>
          <p:grpSpPr>
            <a:xfrm>
              <a:off x="2754993" y="1831399"/>
              <a:ext cx="351261" cy="345712"/>
              <a:chOff x="-2952" y="-1157"/>
              <a:chExt cx="3605" cy="3548"/>
            </a:xfrm>
          </p:grpSpPr>
          <p:sp>
            <p:nvSpPr>
              <p:cNvPr id="62" name="Freeform 28"/>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29"/>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0"/>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65" name="组合 64"/>
          <p:cNvGrpSpPr/>
          <p:nvPr/>
        </p:nvGrpSpPr>
        <p:grpSpPr>
          <a:xfrm>
            <a:off x="3167241" y="5742372"/>
            <a:ext cx="5125375" cy="522186"/>
            <a:chOff x="3007567" y="1667529"/>
            <a:chExt cx="3778797" cy="522220"/>
          </a:xfrm>
        </p:grpSpPr>
        <p:sp>
          <p:nvSpPr>
            <p:cNvPr id="66" name="TextBox 11"/>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err="1">
                  <a:solidFill>
                    <a:srgbClr val="072063"/>
                  </a:solidFill>
                  <a:latin typeface="Arial" panose="020B0604020202020204" pitchFamily="34" charset="0"/>
                </a:rPr>
                <a:t>Conclusion&amp;Future</a:t>
              </a:r>
              <a:r>
                <a:rPr lang="en-US" altLang="zh-CN" sz="2000" b="1" dirty="0">
                  <a:solidFill>
                    <a:srgbClr val="072063"/>
                  </a:solidFill>
                  <a:latin typeface="Arial" panose="020B0604020202020204" pitchFamily="34" charset="0"/>
                </a:rPr>
                <a:t> Plan For Next Cycle </a:t>
              </a:r>
              <a:endParaRPr lang="zh-CN" altLang="en-US" sz="2000" b="1" dirty="0">
                <a:solidFill>
                  <a:srgbClr val="072063"/>
                </a:solidFill>
                <a:latin typeface="Arial" panose="020B0604020202020204" pitchFamily="34" charset="0"/>
              </a:endParaRPr>
            </a:p>
          </p:txBody>
        </p:sp>
        <p:cxnSp>
          <p:nvCxnSpPr>
            <p:cNvPr id="67" name="直接连接符 66"/>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Future plan to next cycle</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798443" y="2425148"/>
            <a:ext cx="10595113" cy="2030095"/>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1.Conduct more tests on code and fix the bugs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2.we intend to use more effective network to increase the accuracy of reading comprehension model</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3.Add functions such as the transformation of audio to text.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4.Intend to improve the performance of </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summary extraction and  the transformation from pictures to files</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Signup </a:t>
            </a:r>
            <a:endParaRPr lang="en-US" altLang="zh-CN" dirty="0"/>
          </a:p>
          <a:p>
            <a:pPr algn="ctr"/>
            <a:r>
              <a:rPr lang="en-US" altLang="zh-CN" dirty="0"/>
              <a:t>and</a:t>
            </a:r>
            <a:endParaRPr lang="en-US" altLang="zh-CN" dirty="0"/>
          </a:p>
          <a:p>
            <a:pPr algn="ctr"/>
            <a:r>
              <a:rPr lang="en-US" altLang="zh-CN" dirty="0"/>
              <a:t>Login</a:t>
            </a:r>
            <a:endParaRPr lang="en-US" altLang="zh-CN" dirty="0"/>
          </a:p>
          <a:p>
            <a:pPr algn="ctr"/>
            <a:endParaRPr lang="zh-CN" altLang="en-US" dirty="0"/>
          </a:p>
        </p:txBody>
      </p:sp>
      <p:pic>
        <p:nvPicPr>
          <p:cNvPr id="6" name="signupandlogi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20674" y="589721"/>
            <a:ext cx="9406284" cy="52910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Transformation</a:t>
            </a:r>
            <a:endParaRPr lang="en-US" altLang="zh-CN" dirty="0"/>
          </a:p>
          <a:p>
            <a:pPr algn="ctr"/>
            <a:r>
              <a:rPr lang="en-US" altLang="zh-CN" dirty="0"/>
              <a:t>for</a:t>
            </a:r>
            <a:r>
              <a:rPr lang="zh-CN" altLang="en-US" dirty="0"/>
              <a:t> </a:t>
            </a:r>
            <a:endParaRPr lang="en-US" altLang="zh-CN" dirty="0"/>
          </a:p>
          <a:p>
            <a:pPr algn="ctr"/>
            <a:r>
              <a:rPr lang="en-US" altLang="zh-CN" dirty="0"/>
              <a:t>picture</a:t>
            </a:r>
            <a:endParaRPr lang="en-US" altLang="zh-CN" dirty="0"/>
          </a:p>
          <a:p>
            <a:pPr algn="ctr"/>
            <a:r>
              <a:rPr lang="en-US" altLang="zh-CN" dirty="0"/>
              <a:t>to</a:t>
            </a:r>
            <a:endParaRPr lang="en-US" altLang="zh-CN" dirty="0"/>
          </a:p>
          <a:p>
            <a:pPr algn="ctr"/>
            <a:r>
              <a:rPr lang="en-US" altLang="zh-CN" dirty="0"/>
              <a:t>text</a:t>
            </a:r>
            <a:endParaRPr lang="en-US" altLang="zh-CN" dirty="0"/>
          </a:p>
        </p:txBody>
      </p:sp>
      <p:pic>
        <p:nvPicPr>
          <p:cNvPr id="8" name="pic_to_text">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609549" y="622850"/>
            <a:ext cx="9235295" cy="5194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Summary</a:t>
            </a:r>
            <a:endParaRPr lang="en-US" altLang="zh-CN" dirty="0"/>
          </a:p>
          <a:p>
            <a:pPr algn="ctr"/>
            <a:r>
              <a:rPr lang="en-US" altLang="zh-CN" dirty="0"/>
              <a:t>Extraction</a:t>
            </a:r>
            <a:endParaRPr lang="zh-CN" altLang="en-US" dirty="0"/>
          </a:p>
        </p:txBody>
      </p:sp>
      <p:pic>
        <p:nvPicPr>
          <p:cNvPr id="7" name="Summary">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90800" y="657814"/>
            <a:ext cx="9264855" cy="5211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a:t>
            </a:r>
            <a:endParaRPr lang="en-US" altLang="zh-CN" dirty="0"/>
          </a:p>
          <a:p>
            <a:pPr algn="ctr"/>
            <a:r>
              <a:rPr lang="en-US" altLang="zh-CN" dirty="0"/>
              <a:t>Learning</a:t>
            </a:r>
            <a:endParaRPr lang="en-US" altLang="zh-CN" dirty="0"/>
          </a:p>
          <a:p>
            <a:pPr algn="ctr"/>
            <a:r>
              <a:rPr lang="en-US" altLang="zh-CN" dirty="0"/>
              <a:t>Comprehension</a:t>
            </a:r>
            <a:endParaRPr lang="zh-CN" altLang="en-US" dirty="0"/>
          </a:p>
        </p:txBody>
      </p:sp>
      <p:pic>
        <p:nvPicPr>
          <p:cNvPr id="7" name="MRC">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42790" y="655983"/>
            <a:ext cx="9269679" cy="5214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nvSpPr>
        <p:spPr>
          <a:xfrm>
            <a:off x="281608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Project Progress</a:t>
            </a:r>
            <a:endParaRPr lang="zh-CN" altLang="en-US" dirty="0"/>
          </a:p>
        </p:txBody>
      </p:sp>
      <p:graphicFrame>
        <p:nvGraphicFramePr>
          <p:cNvPr id="6" name="图表 5"/>
          <p:cNvGraphicFramePr/>
          <p:nvPr/>
        </p:nvGraphicFramePr>
        <p:xfrm>
          <a:off x="1020418" y="1878494"/>
          <a:ext cx="9793356" cy="4674707"/>
        </p:xfrm>
        <a:graphic>
          <a:graphicData uri="http://schemas.openxmlformats.org/drawingml/2006/chart">
            <c:chart xmlns:c="http://schemas.openxmlformats.org/drawingml/2006/chart" xmlns:r="http://schemas.openxmlformats.org/officeDocument/2006/relationships" r:id="rId1"/>
          </a:graphicData>
        </a:graphic>
      </p:graphicFrame>
      <p:sp>
        <p:nvSpPr>
          <p:cNvPr id="2" name="右大括号 1"/>
          <p:cNvSpPr/>
          <p:nvPr/>
        </p:nvSpPr>
        <p:spPr>
          <a:xfrm>
            <a:off x="6139180" y="3885565"/>
            <a:ext cx="206375" cy="73152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
        <p:nvSpPr>
          <p:cNvPr id="3" name="文本框 2"/>
          <p:cNvSpPr txBox="1"/>
          <p:nvPr/>
        </p:nvSpPr>
        <p:spPr>
          <a:xfrm>
            <a:off x="6570980" y="4027170"/>
            <a:ext cx="1661795" cy="786130"/>
          </a:xfrm>
          <a:prstGeom prst="rect">
            <a:avLst/>
          </a:prstGeom>
          <a:noFill/>
        </p:spPr>
        <p:txBody>
          <a:bodyPr wrap="square" rtlCol="0">
            <a:noAutofit/>
          </a:bodyPr>
          <a:p>
            <a:r>
              <a:rPr lang="en-US" altLang="zh-CN"/>
              <a:t> cost variance</a:t>
            </a:r>
            <a:endParaRPr lang="en-US" altLang="zh-CN"/>
          </a:p>
        </p:txBody>
      </p:sp>
      <p:cxnSp>
        <p:nvCxnSpPr>
          <p:cNvPr id="7" name="直接连接符 6"/>
          <p:cNvCxnSpPr/>
          <p:nvPr/>
        </p:nvCxnSpPr>
        <p:spPr>
          <a:xfrm>
            <a:off x="5114925" y="4398010"/>
            <a:ext cx="0" cy="1668145"/>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V="1">
            <a:off x="6095365" y="3892550"/>
            <a:ext cx="29210" cy="2144395"/>
          </a:xfrm>
          <a:prstGeom prst="line">
            <a:avLst/>
          </a:prstGeom>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5114925" y="5656580"/>
            <a:ext cx="995045" cy="698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5114925" y="4814570"/>
            <a:ext cx="1412240" cy="645160"/>
          </a:xfrm>
          <a:prstGeom prst="rect">
            <a:avLst/>
          </a:prstGeom>
          <a:noFill/>
        </p:spPr>
        <p:txBody>
          <a:bodyPr wrap="square" rtlCol="0">
            <a:spAutoFit/>
          </a:bodyPr>
          <a:p>
            <a:r>
              <a:rPr lang="en-US" altLang="zh-CN"/>
              <a:t>schedule variance</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par>
                                <p:cTn id="27" presetID="1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 grpId="1" animBg="1"/>
      <p:bldP spid="3" grpId="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nvSpPr>
        <p:spPr>
          <a:xfrm>
            <a:off x="2816086" y="504272"/>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cause of the varience</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234950" y="1680210"/>
            <a:ext cx="7366000" cy="3130550"/>
          </a:xfrm>
          <a:prstGeom prst="rect">
            <a:avLst/>
          </a:prstGeom>
        </p:spPr>
      </p:pic>
      <p:graphicFrame>
        <p:nvGraphicFramePr>
          <p:cNvPr id="3" name="表格 2"/>
          <p:cNvGraphicFramePr/>
          <p:nvPr/>
        </p:nvGraphicFramePr>
        <p:xfrm>
          <a:off x="6550978" y="1629410"/>
          <a:ext cx="5267325" cy="0"/>
        </p:xfrm>
        <a:graphic>
          <a:graphicData uri="http://schemas.openxmlformats.org/drawingml/2006/table">
            <a:tbl>
              <a:tblPr/>
              <a:tblGrid>
                <a:gridCol w="1292225"/>
                <a:gridCol w="1371600"/>
                <a:gridCol w="1373188"/>
                <a:gridCol w="1230312"/>
              </a:tblGrid>
              <a:tr h="0">
                <a:tc>
                  <a:txBody>
                    <a:bodyPr/>
                    <a:p>
                      <a:pPr indent="0">
                        <a:buNone/>
                      </a:pPr>
                      <a:r>
                        <a:rPr lang="en-US" sz="1000" b="0">
                          <a:latin typeface="Times New Roman" panose="02020603050405020304" pitchFamily="18" charset="0"/>
                          <a:cs typeface="Times New Roman" panose="02020603050405020304" pitchFamily="18" charset="0"/>
                        </a:rPr>
                        <a:t>4.24-4.28</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Shi Zhouyin: Developing sentence segmentation and word segmentation functionality, and building collaborative matrix functionality. Liu Haoyang: Writing layout analysis, character segmentation, and character recognition modules. Cai Shipeng: Writing user interface for interaction between users and the backend. Xu Runxuan: Testing the results of each component.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Shi Zhouyin: Integrating frontend and backend for user login and registration functionality, and integrating the machine reading comprehension module with the backend. Liu Haoyang: Performing layout analysis and character segmentation. Cai Shipeng: Integrating frontend and backend for user login and registration functionality. Xu Runxuan: Testing the results of each component.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There were some issues with the integration of the frontend and backend for user login and registration functionality, which have been addressed and fixed this week. Additionally, Shi Zhouyin was unable to complete the development of the sentence segmentation and word segmentation functionality, as well as the collaborative matrix functionality, due to other coursework and assignments related to the end of the semester. The character recognition module and the article upload page were also not completed this week.</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圆角 3"/>
          <p:cNvSpPr/>
          <p:nvPr>
            <p:custDataLst>
              <p:tags r:id="rId1"/>
            </p:custDataLst>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bg1"/>
                </a:solidFill>
              </a:rPr>
              <a:t>Execution</a:t>
            </a:r>
            <a:endParaRPr lang="en-US" altLang="zh-CN" dirty="0">
              <a:solidFill>
                <a:schemeClr val="bg1"/>
              </a:solidFill>
            </a:endParaRPr>
          </a:p>
          <a:p>
            <a:pPr algn="ctr"/>
            <a:r>
              <a:rPr lang="en-US" altLang="zh-CN" dirty="0">
                <a:solidFill>
                  <a:schemeClr val="bg1"/>
                </a:solidFill>
              </a:rPr>
              <a:t>Detail</a:t>
            </a:r>
            <a:endParaRPr lang="zh-CN" altLang="en-US" dirty="0">
              <a:solidFill>
                <a:schemeClr val="bg1"/>
              </a:solidFill>
            </a:endParaRPr>
          </a:p>
        </p:txBody>
      </p:sp>
      <p:sp>
        <p:nvSpPr>
          <p:cNvPr id="5" name="矩形: 圆角 4"/>
          <p:cNvSpPr/>
          <p:nvPr>
            <p:custDataLst>
              <p:tags r:id="rId2"/>
            </p:custDataLst>
          </p:nvPr>
        </p:nvSpPr>
        <p:spPr>
          <a:xfrm>
            <a:off x="2816086" y="504272"/>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the solution of the varience</a:t>
            </a:r>
            <a:endParaRPr lang="zh-CN" altLang="en-US" dirty="0"/>
          </a:p>
        </p:txBody>
      </p:sp>
      <p:graphicFrame>
        <p:nvGraphicFramePr>
          <p:cNvPr id="6" name="表格 5"/>
          <p:cNvGraphicFramePr/>
          <p:nvPr/>
        </p:nvGraphicFramePr>
        <p:xfrm>
          <a:off x="3104198" y="2539365"/>
          <a:ext cx="5267325" cy="3302000"/>
        </p:xfrm>
        <a:graphic>
          <a:graphicData uri="http://schemas.openxmlformats.org/drawingml/2006/table">
            <a:tbl>
              <a:tblPr/>
              <a:tblGrid>
                <a:gridCol w="1292225"/>
                <a:gridCol w="1371600"/>
                <a:gridCol w="1373188"/>
                <a:gridCol w="1230312"/>
              </a:tblGrid>
              <a:tr h="3302000">
                <a:tc>
                  <a:txBody>
                    <a:bodyPr/>
                    <a:p>
                      <a:pPr indent="0">
                        <a:buNone/>
                      </a:pPr>
                      <a:r>
                        <a:rPr lang="en-US" sz="1000" b="0">
                          <a:latin typeface="Times New Roman" panose="02020603050405020304" pitchFamily="18" charset="0"/>
                          <a:cs typeface="Times New Roman" panose="02020603050405020304" pitchFamily="18" charset="0"/>
                        </a:rPr>
                        <a:t>5.1-5.5</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Holiday</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This week, Shi Zhouyin will be working on the development of the sentence segmentation and word segmentation functionality, as well as the collaborative matrix functionality. Liu Haoyang will be focusing on the character recognition module, and Cai Shipeng will be working on the article upload page.</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Times New Roman" panose="02020603050405020304" pitchFamily="18" charset="0"/>
                          <a:cs typeface="Times New Roman" panose="02020603050405020304" pitchFamily="18" charset="0"/>
                        </a:rPr>
                        <a:t>Working overtime.</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ee0f05ab-c3a3-4f4e-a37b-a9cbb5327322"/>
  <p:tag name="COMMONDATA" val="eyJoZGlkIjoiZWQ1NGUzMTNlMjMxM2Y4N2Q5ZWFlNmU2NjUzMTMwNG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8236</Words>
  <Application>WPS 演示</Application>
  <PresentationFormat>宽屏</PresentationFormat>
  <Paragraphs>632</Paragraphs>
  <Slides>20</Slides>
  <Notes>0</Notes>
  <HiddenSlides>0</HiddenSlides>
  <MMClips>4</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Times New Roman</vt:lpstr>
      <vt:lpstr>等线</vt:lpstr>
      <vt:lpstr>微软雅黑</vt:lpstr>
      <vt:lpstr>Arial Unicode MS</vt:lpstr>
      <vt:lpstr>等线 Light</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1029536842@qq.com</dc:creator>
  <cp:lastModifiedBy>史周胤</cp:lastModifiedBy>
  <cp:revision>3</cp:revision>
  <dcterms:created xsi:type="dcterms:W3CDTF">2023-05-30T14:18:00Z</dcterms:created>
  <dcterms:modified xsi:type="dcterms:W3CDTF">2023-05-31T17:37:41Z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9BC1367C42EF4038B9A8CF1D28A95777_12</vt:lpwstr>
  </property>
  <property fmtid="{D5CDD505-2E9C-101B-9397-08002B2CF9AE}" pid="3" name="KSOProductBuildVer">
    <vt:lpwstr>2052-11.1.0.14309</vt:lpwstr>
  </property>
</Properties>
</file>